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  <p:sldMasterId id="2147483653" r:id="rId3"/>
  </p:sldMasterIdLst>
  <p:notesMasterIdLst>
    <p:notesMasterId r:id="rId49"/>
  </p:notesMasterIdLst>
  <p:handoutMasterIdLst>
    <p:handoutMasterId r:id="rId50"/>
  </p:handoutMasterIdLst>
  <p:sldIdLst>
    <p:sldId id="260" r:id="rId4"/>
    <p:sldId id="275" r:id="rId5"/>
    <p:sldId id="322" r:id="rId6"/>
    <p:sldId id="283" r:id="rId7"/>
    <p:sldId id="284" r:id="rId8"/>
    <p:sldId id="293" r:id="rId9"/>
    <p:sldId id="302" r:id="rId10"/>
    <p:sldId id="326" r:id="rId11"/>
    <p:sldId id="286" r:id="rId12"/>
    <p:sldId id="287" r:id="rId13"/>
    <p:sldId id="303" r:id="rId14"/>
    <p:sldId id="288" r:id="rId15"/>
    <p:sldId id="292" r:id="rId16"/>
    <p:sldId id="296" r:id="rId17"/>
    <p:sldId id="289" r:id="rId18"/>
    <p:sldId id="294" r:id="rId19"/>
    <p:sldId id="298" r:id="rId20"/>
    <p:sldId id="295" r:id="rId21"/>
    <p:sldId id="304" r:id="rId22"/>
    <p:sldId id="305" r:id="rId23"/>
    <p:sldId id="306" r:id="rId24"/>
    <p:sldId id="324" r:id="rId25"/>
    <p:sldId id="299" r:id="rId26"/>
    <p:sldId id="323" r:id="rId27"/>
    <p:sldId id="321" r:id="rId28"/>
    <p:sldId id="300" r:id="rId29"/>
    <p:sldId id="290" r:id="rId30"/>
    <p:sldId id="301" r:id="rId31"/>
    <p:sldId id="307" r:id="rId32"/>
    <p:sldId id="320" r:id="rId33"/>
    <p:sldId id="310" r:id="rId34"/>
    <p:sldId id="312" r:id="rId35"/>
    <p:sldId id="311" r:id="rId36"/>
    <p:sldId id="308" r:id="rId37"/>
    <p:sldId id="309" r:id="rId38"/>
    <p:sldId id="291" r:id="rId39"/>
    <p:sldId id="313" r:id="rId40"/>
    <p:sldId id="314" r:id="rId41"/>
    <p:sldId id="315" r:id="rId42"/>
    <p:sldId id="316" r:id="rId43"/>
    <p:sldId id="319" r:id="rId44"/>
    <p:sldId id="325" r:id="rId45"/>
    <p:sldId id="317" r:id="rId46"/>
    <p:sldId id="318" r:id="rId47"/>
    <p:sldId id="28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9ECA"/>
    <a:srgbClr val="373839"/>
    <a:srgbClr val="EBEADC"/>
    <a:srgbClr val="C52128"/>
    <a:srgbClr val="1B449C"/>
    <a:srgbClr val="75C2D4"/>
    <a:srgbClr val="009FAC"/>
    <a:srgbClr val="AED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667"/>
    <p:restoredTop sz="88426"/>
  </p:normalViewPr>
  <p:slideViewPr>
    <p:cSldViewPr snapToGrid="0" snapToObjects="1">
      <p:cViewPr varScale="1">
        <p:scale>
          <a:sx n="68" d="100"/>
          <a:sy n="68" d="100"/>
        </p:scale>
        <p:origin x="240" y="8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handoutMaster" Target="handoutMasters/handout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094C8-6BAA-0D43-B5FB-46B347CDD169}" type="datetimeFigureOut">
              <a:rPr lang="en-US" smtClean="0"/>
              <a:t>5/15/17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15E97-0E24-C94E-BE3A-D7DAEF4B4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5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EC055-9E17-004A-95BA-2EB62BB9A8AF}" type="datetimeFigureOut">
              <a:rPr lang="en-US" smtClean="0"/>
              <a:t>5/15/17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53612-9306-274F-AF07-5999C9D3A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8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0"/>
          <p:cNvSpPr>
            <a:spLocks noGrp="1"/>
          </p:cNvSpPr>
          <p:nvPr>
            <p:ph type="title"/>
          </p:nvPr>
        </p:nvSpPr>
        <p:spPr>
          <a:xfrm>
            <a:off x="838200" y="1935132"/>
            <a:ext cx="10515600" cy="67004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12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0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8200" y="1935132"/>
            <a:ext cx="10515600" cy="67004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9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/>
          <p:cNvSpPr>
            <a:spLocks noGrp="1"/>
          </p:cNvSpPr>
          <p:nvPr>
            <p:ph type="title"/>
          </p:nvPr>
        </p:nvSpPr>
        <p:spPr>
          <a:xfrm>
            <a:off x="838200" y="1935132"/>
            <a:ext cx="10515600" cy="67004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12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537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Relationship Id="rId3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3.xml"/><Relationship Id="rId3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983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56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05001" y="2727954"/>
            <a:ext cx="8381999" cy="296422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05000" y="2727954"/>
            <a:ext cx="8381999" cy="2964221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 smtClean="0">
                <a:latin typeface="Arial" charset="0"/>
                <a:ea typeface="Arial" charset="0"/>
                <a:cs typeface="Arial" charset="0"/>
              </a:rPr>
              <a:t>State of the Feather</a:t>
            </a:r>
          </a:p>
          <a:p>
            <a:pPr algn="ctr"/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Sam Ruby, </a:t>
            </a:r>
            <a:r>
              <a:rPr lang="en-US" sz="2400" i="1" dirty="0" smtClean="0">
                <a:latin typeface="Arial" charset="0"/>
                <a:ea typeface="Arial" charset="0"/>
                <a:cs typeface="Arial" charset="0"/>
              </a:rPr>
              <a:t>President</a:t>
            </a:r>
            <a:r>
              <a:rPr lang="en-US" sz="2400" i="1" dirty="0">
                <a:latin typeface="Arial" charset="0"/>
                <a:ea typeface="Arial" charset="0"/>
                <a:cs typeface="Arial" charset="0"/>
              </a:rPr>
              <a:t>  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1" t="34038" r="21750" b="34621"/>
          <a:stretch/>
        </p:blipFill>
        <p:spPr>
          <a:xfrm>
            <a:off x="1905001" y="0"/>
            <a:ext cx="8381999" cy="26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6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More importantly</a:t>
            </a:r>
            <a:r>
              <a:rPr lang="mr-IN" sz="4400" dirty="0" smtClean="0">
                <a:solidFill>
                  <a:schemeClr val="tx1"/>
                </a:solidFill>
              </a:rPr>
              <a:t>…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We expect to continue to be around.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We expect to continue to grow.</a:t>
            </a:r>
          </a:p>
        </p:txBody>
      </p:sp>
    </p:spTree>
    <p:extLst>
      <p:ext uri="{BB962C8B-B14F-4D97-AF65-F5344CB8AC3E}">
        <p14:creationId xmlns:p14="http://schemas.microsoft.com/office/powerpoint/2010/main" val="122184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More importantly</a:t>
            </a:r>
            <a:r>
              <a:rPr lang="mr-IN" sz="4400" dirty="0" smtClean="0">
                <a:solidFill>
                  <a:schemeClr val="tx1"/>
                </a:solidFill>
              </a:rPr>
              <a:t>…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We expect to continue to be around.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We expect to continue to grow.</a:t>
            </a:r>
          </a:p>
          <a:p>
            <a:pPr lvl="1"/>
            <a:r>
              <a:rPr lang="en-US" dirty="0" smtClean="0"/>
              <a:t>Perhaps even a bit too fast.</a:t>
            </a:r>
          </a:p>
        </p:txBody>
      </p:sp>
    </p:spTree>
    <p:extLst>
      <p:ext uri="{BB962C8B-B14F-4D97-AF65-F5344CB8AC3E}">
        <p14:creationId xmlns:p14="http://schemas.microsoft.com/office/powerpoint/2010/main" val="145794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Our secret?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Diversity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Independence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Openness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3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Excerpts from Incubation Exit Criteria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/>
              <a:t>Demonstrate an active and </a:t>
            </a:r>
            <a:r>
              <a:rPr lang="en-US" b="1" dirty="0"/>
              <a:t>diverse</a:t>
            </a:r>
            <a:r>
              <a:rPr lang="en-US" dirty="0"/>
              <a:t> development </a:t>
            </a:r>
            <a:r>
              <a:rPr lang="en-US" dirty="0" smtClean="0"/>
              <a:t>community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There </a:t>
            </a:r>
            <a:r>
              <a:rPr lang="en-US" dirty="0"/>
              <a:t>are at least 3 legally </a:t>
            </a:r>
            <a:r>
              <a:rPr lang="en-US" b="1" dirty="0"/>
              <a:t>independent</a:t>
            </a:r>
            <a:r>
              <a:rPr lang="en-US" dirty="0"/>
              <a:t> committers and there is no single company or entity that is vital to the success of the </a:t>
            </a:r>
            <a:r>
              <a:rPr lang="en-US" dirty="0" smtClean="0"/>
              <a:t>project</a:t>
            </a:r>
          </a:p>
          <a:p>
            <a:pPr>
              <a:buClr>
                <a:schemeClr val="tx1"/>
              </a:buClr>
            </a:pPr>
            <a:r>
              <a:rPr lang="en-US" dirty="0"/>
              <a:t>developed and </a:t>
            </a:r>
            <a:r>
              <a:rPr lang="en-US" dirty="0" smtClean="0"/>
              <a:t>executed </a:t>
            </a:r>
            <a:r>
              <a:rPr lang="en-US" dirty="0"/>
              <a:t>in </a:t>
            </a:r>
            <a:r>
              <a:rPr lang="en-US" b="1" dirty="0"/>
              <a:t>public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32463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And we mean it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5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And we mean it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dirty="0" smtClean="0"/>
              <a:t>No one committer has any more say than any other committer as to what code is accepted.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7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And we mean it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dirty="0" smtClean="0"/>
              <a:t>No one PMC member has any more say than any other PMC member as to when a release is made.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50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And we mean it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dirty="0" smtClean="0"/>
              <a:t>All ASF member votes have equal weight.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And we mean it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dirty="0" smtClean="0"/>
              <a:t>No Director has any more ability to set policy than any other Director.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Concrete Example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3635557" y="2813050"/>
            <a:ext cx="4892310" cy="3260725"/>
          </a:xfrm>
        </p:spPr>
      </p:pic>
    </p:spTree>
    <p:extLst>
      <p:ext uri="{BB962C8B-B14F-4D97-AF65-F5344CB8AC3E}">
        <p14:creationId xmlns:p14="http://schemas.microsoft.com/office/powerpoint/2010/main" val="12146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Who am I?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dirty="0" smtClean="0"/>
              <a:t>Sam Ruby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ASF President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Assistant Secretary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VP, Whimsy</a:t>
            </a:r>
          </a:p>
        </p:txBody>
      </p:sp>
    </p:spTree>
    <p:extLst>
      <p:ext uri="{BB962C8B-B14F-4D97-AF65-F5344CB8AC3E}">
        <p14:creationId xmlns:p14="http://schemas.microsoft.com/office/powerpoint/2010/main" val="129039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/>
              <a:t>Background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I was the first non-Sun release manager for Tomcat.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I’ve been here for 17 years.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I’ve been a Director for 13 years.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I’m an ASF Member.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 currently hold the title of ASF President.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5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Current Status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No longer active on that </a:t>
            </a:r>
            <a:r>
              <a:rPr lang="en-US" dirty="0" smtClean="0"/>
              <a:t>particular project</a:t>
            </a:r>
            <a:r>
              <a:rPr lang="en-US" dirty="0" smtClean="0"/>
              <a:t>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 am fully confident that I would be promptly and enthusiastically welcomed back should I decide to once again become active</a:t>
            </a:r>
            <a:r>
              <a:rPr lang="en-US" dirty="0" smtClean="0"/>
              <a:t>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1557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Current Status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No longer active on that </a:t>
            </a:r>
            <a:r>
              <a:rPr lang="en-US" dirty="0" smtClean="0"/>
              <a:t>particular project</a:t>
            </a:r>
            <a:r>
              <a:rPr lang="en-US" dirty="0" smtClean="0"/>
              <a:t>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 am fully confident that I would be promptly and enthusiastically welcomed back should I decide to once again become active.</a:t>
            </a:r>
          </a:p>
          <a:p>
            <a:pPr>
              <a:buClr>
                <a:schemeClr val="tx1"/>
              </a:buClr>
            </a:pPr>
            <a:r>
              <a:rPr lang="mr-IN" dirty="0" smtClean="0"/>
              <a:t>…</a:t>
            </a:r>
            <a:r>
              <a:rPr lang="en-US" dirty="0" smtClean="0"/>
              <a:t> but only as an equal.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4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67926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4400" dirty="0" smtClean="0">
                <a:solidFill>
                  <a:schemeClr val="tx1"/>
                </a:solidFill>
              </a:rPr>
              <a:t>…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We encounter BDFL </a:t>
            </a:r>
            <a:r>
              <a:rPr lang="en-US" dirty="0" err="1" smtClean="0"/>
              <a:t>wannabies</a:t>
            </a:r>
            <a:r>
              <a:rPr lang="en-US" dirty="0" smtClean="0"/>
              <a:t> in Incubation.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We have PMCs wanting to release without votes.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We have over-exuberant companies wanting to create press releases talking about their employee’s ”leadership” when they become PMC chairs.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We have grey beads asserting that new ideas aren’t the way things were done “back in the day”.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6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4400" dirty="0" smtClean="0">
                <a:solidFill>
                  <a:schemeClr val="tx1"/>
                </a:solidFill>
              </a:rPr>
              <a:t>…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All contributors are important.</a:t>
            </a:r>
            <a:endParaRPr lang="en-US" dirty="0" smtClean="0"/>
          </a:p>
          <a:p>
            <a:pPr>
              <a:buClr>
                <a:schemeClr val="tx1"/>
              </a:buClr>
            </a:pPr>
            <a:r>
              <a:rPr lang="en-US" dirty="0" smtClean="0"/>
              <a:t>No contributor is irreplaceable.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4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4024312" y="1902619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7896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4400" dirty="0" smtClean="0">
                <a:solidFill>
                  <a:schemeClr val="tx1"/>
                </a:solidFill>
              </a:rPr>
              <a:t>…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We have a business friendly license.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We welcome and appreciate donations from generous sponsors.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We have a strict vendor-neutral policy.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4400" dirty="0" smtClean="0">
                <a:solidFill>
                  <a:schemeClr val="tx1"/>
                </a:solidFill>
              </a:rPr>
              <a:t>…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100 people planning 100 small conferences may work, but having 20 people planning one big conference doesn’t work as well.</a:t>
            </a:r>
          </a:p>
          <a:p>
            <a:r>
              <a:rPr lang="en-US" dirty="0"/>
              <a:t>Letting a PMC have their own brand policy may affect other PMCs ability to enforce their mark</a:t>
            </a:r>
            <a:r>
              <a:rPr lang="en-US" dirty="0" smtClean="0"/>
              <a:t>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Having committers work on what they want to may work, but having sysadmins choosing only the fun tickets doesn’t.</a:t>
            </a:r>
          </a:p>
        </p:txBody>
      </p:sp>
    </p:spTree>
    <p:extLst>
      <p:ext uri="{BB962C8B-B14F-4D97-AF65-F5344CB8AC3E}">
        <p14:creationId xmlns:p14="http://schemas.microsoft.com/office/powerpoint/2010/main" val="51596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4400" dirty="0" smtClean="0">
                <a:solidFill>
                  <a:schemeClr val="tx1"/>
                </a:solidFill>
              </a:rPr>
              <a:t>…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Sometimes the solution is to turn non-fun or time critical tasks into paid positions.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While we have substantial financial reserves, we are currently running an unsustainable deficit.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Expanding the pool of sponsors may run up to the question as to the “ROI” of the investment.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4400" dirty="0" smtClean="0">
                <a:solidFill>
                  <a:schemeClr val="tx1"/>
                </a:solidFill>
              </a:rPr>
              <a:t>…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But things that are worth doing aren’t always easy.</a:t>
            </a:r>
          </a:p>
        </p:txBody>
      </p:sp>
    </p:spTree>
    <p:extLst>
      <p:ext uri="{BB962C8B-B14F-4D97-AF65-F5344CB8AC3E}">
        <p14:creationId xmlns:p14="http://schemas.microsoft.com/office/powerpoint/2010/main" val="11286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Yes, the last one is a real title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661" y="2813050"/>
            <a:ext cx="4700102" cy="3260725"/>
          </a:xfrm>
        </p:spPr>
      </p:pic>
    </p:spTree>
    <p:extLst>
      <p:ext uri="{BB962C8B-B14F-4D97-AF65-F5344CB8AC3E}">
        <p14:creationId xmlns:p14="http://schemas.microsoft.com/office/powerpoint/2010/main" val="188043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I’m not saying it is easy</a:t>
            </a:r>
            <a:r>
              <a:rPr lang="mr-IN" sz="4400" dirty="0" smtClean="0">
                <a:solidFill>
                  <a:schemeClr val="tx1"/>
                </a:solidFill>
              </a:rPr>
              <a:t>…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But things that are worth doing aren’t always easy.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And supporting the communities that have made the ASF a home is </a:t>
            </a:r>
            <a:r>
              <a:rPr lang="en-US" b="1" dirty="0" smtClean="0"/>
              <a:t>definitely</a:t>
            </a:r>
            <a:r>
              <a:rPr lang="en-US" dirty="0" smtClean="0"/>
              <a:t> worth doing.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6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/>
              <a:t>Recapping our core values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Diversity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Independence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Openness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2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/>
              <a:t>Returning to our core values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Diversity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Independence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Openness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mr-IN" dirty="0" smtClean="0"/>
              <a:t>…</a:t>
            </a:r>
            <a:r>
              <a:rPr lang="en-US" dirty="0" smtClean="0"/>
              <a:t> hopefully you now have more of an appreciation what we mean by these and why they are important to our longevity</a:t>
            </a:r>
          </a:p>
        </p:txBody>
      </p:sp>
    </p:spTree>
    <p:extLst>
      <p:ext uri="{BB962C8B-B14F-4D97-AF65-F5344CB8AC3E}">
        <p14:creationId xmlns:p14="http://schemas.microsoft.com/office/powerpoint/2010/main" val="23859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/>
              <a:t>Returning to our core values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Diversity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Independence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Openness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mr-IN" dirty="0" smtClean="0"/>
              <a:t>…</a:t>
            </a:r>
            <a:r>
              <a:rPr lang="en-US" dirty="0" smtClean="0"/>
              <a:t> hopefully you now have more of an appreciation what we mean by these and why they are important to our longevity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mr-IN" dirty="0" smtClean="0"/>
              <a:t>…</a:t>
            </a:r>
            <a:r>
              <a:rPr lang="en-US" dirty="0" smtClean="0"/>
              <a:t> even when we have rare exceptions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86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/>
              <a:t>Returning to the statistics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r>
              <a:rPr lang="is-IS" dirty="0"/>
              <a:t>5822  </a:t>
            </a:r>
            <a:r>
              <a:rPr lang="is-IS" dirty="0" smtClean="0"/>
              <a:t> </a:t>
            </a:r>
            <a:r>
              <a:rPr lang="is-IS" dirty="0"/>
              <a:t>Committers      </a:t>
            </a:r>
          </a:p>
          <a:p>
            <a:r>
              <a:rPr lang="is-IS" dirty="0"/>
              <a:t> 684    Members         </a:t>
            </a:r>
          </a:p>
          <a:p>
            <a:r>
              <a:rPr lang="is-IS" dirty="0"/>
              <a:t> 181    PMCs    </a:t>
            </a:r>
          </a:p>
          <a:p>
            <a:r>
              <a:rPr lang="is-IS" dirty="0"/>
              <a:t>  </a:t>
            </a:r>
            <a:r>
              <a:rPr lang="is-IS" dirty="0" smtClean="0"/>
              <a:t> 59</a:t>
            </a:r>
            <a:r>
              <a:rPr lang="is-IS" dirty="0"/>
              <a:t>    Podlings        </a:t>
            </a:r>
          </a:p>
          <a:p>
            <a:r>
              <a:rPr lang="is-IS" dirty="0"/>
              <a:t>  </a:t>
            </a:r>
            <a:r>
              <a:rPr lang="is-IS" dirty="0" smtClean="0"/>
              <a:t> 96</a:t>
            </a:r>
            <a:r>
              <a:rPr lang="is-IS" dirty="0"/>
              <a:t>    Groups  </a:t>
            </a:r>
          </a:p>
          <a:p>
            <a:pPr marL="0" indent="0">
              <a:buNone/>
            </a:pPr>
            <a:r>
              <a:rPr lang="is-IS" dirty="0" smtClean="0"/>
              <a:t>... </a:t>
            </a:r>
            <a:r>
              <a:rPr lang="en-US" dirty="0"/>
              <a:t>h</a:t>
            </a:r>
            <a:r>
              <a:rPr lang="is-IS" dirty="0" smtClean="0"/>
              <a:t>opefully you now have more context for these numbers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47606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And again with the pretty graph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954892"/>
            <a:ext cx="10506075" cy="2977041"/>
          </a:xfrm>
        </p:spPr>
      </p:pic>
    </p:spTree>
    <p:extLst>
      <p:ext uri="{BB962C8B-B14F-4D97-AF65-F5344CB8AC3E}">
        <p14:creationId xmlns:p14="http://schemas.microsoft.com/office/powerpoint/2010/main" val="20082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And finally</a:t>
            </a:r>
            <a:r>
              <a:rPr lang="mr-IN" sz="4400" dirty="0" smtClean="0">
                <a:solidFill>
                  <a:schemeClr val="tx1"/>
                </a:solidFill>
              </a:rPr>
              <a:t>…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 marL="0" indent="0">
              <a:buClr>
                <a:schemeClr val="tx1"/>
              </a:buClr>
              <a:buNone/>
            </a:pPr>
            <a:r>
              <a:rPr lang="en-US" dirty="0" smtClean="0"/>
              <a:t>An appreciation of what the following enable: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Sponsors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Donors</a:t>
            </a:r>
          </a:p>
        </p:txBody>
      </p:sp>
    </p:spTree>
    <p:extLst>
      <p:ext uri="{BB962C8B-B14F-4D97-AF65-F5344CB8AC3E}">
        <p14:creationId xmlns:p14="http://schemas.microsoft.com/office/powerpoint/2010/main" val="34628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46263"/>
            <a:ext cx="6553200" cy="4227512"/>
          </a:xfrm>
        </p:spPr>
      </p:pic>
    </p:spTree>
    <p:extLst>
      <p:ext uri="{BB962C8B-B14F-4D97-AF65-F5344CB8AC3E}">
        <p14:creationId xmlns:p14="http://schemas.microsoft.com/office/powerpoint/2010/main" val="26497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2011680"/>
            <a:ext cx="5974080" cy="4062095"/>
          </a:xfrm>
        </p:spPr>
      </p:pic>
    </p:spTree>
    <p:extLst>
      <p:ext uri="{BB962C8B-B14F-4D97-AF65-F5344CB8AC3E}">
        <p14:creationId xmlns:p14="http://schemas.microsoft.com/office/powerpoint/2010/main" val="15432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29" y="2103120"/>
            <a:ext cx="6821566" cy="3970655"/>
          </a:xfrm>
        </p:spPr>
      </p:pic>
    </p:spTree>
    <p:extLst>
      <p:ext uri="{BB962C8B-B14F-4D97-AF65-F5344CB8AC3E}">
        <p14:creationId xmlns:p14="http://schemas.microsoft.com/office/powerpoint/2010/main" val="8957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Some statistics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r>
              <a:rPr lang="is-IS" dirty="0"/>
              <a:t>5822  </a:t>
            </a:r>
            <a:r>
              <a:rPr lang="is-IS" dirty="0" smtClean="0"/>
              <a:t> </a:t>
            </a:r>
            <a:r>
              <a:rPr lang="is-IS" dirty="0"/>
              <a:t>Committers      </a:t>
            </a:r>
          </a:p>
          <a:p>
            <a:r>
              <a:rPr lang="is-IS" dirty="0"/>
              <a:t> 684    Members         </a:t>
            </a:r>
          </a:p>
          <a:p>
            <a:r>
              <a:rPr lang="is-IS" dirty="0"/>
              <a:t> 181    PMCs    </a:t>
            </a:r>
          </a:p>
          <a:p>
            <a:r>
              <a:rPr lang="is-IS" dirty="0"/>
              <a:t>  </a:t>
            </a:r>
            <a:r>
              <a:rPr lang="is-IS" dirty="0" smtClean="0"/>
              <a:t> 59</a:t>
            </a:r>
            <a:r>
              <a:rPr lang="is-IS" dirty="0"/>
              <a:t>    Podlings        </a:t>
            </a:r>
          </a:p>
          <a:p>
            <a:r>
              <a:rPr lang="is-IS" dirty="0"/>
              <a:t>  </a:t>
            </a:r>
            <a:r>
              <a:rPr lang="is-IS" dirty="0" smtClean="0"/>
              <a:t> 96</a:t>
            </a:r>
            <a:r>
              <a:rPr lang="is-IS" dirty="0"/>
              <a:t>    Groups  </a:t>
            </a:r>
          </a:p>
        </p:txBody>
      </p:sp>
    </p:spTree>
    <p:extLst>
      <p:ext uri="{BB962C8B-B14F-4D97-AF65-F5344CB8AC3E}">
        <p14:creationId xmlns:p14="http://schemas.microsoft.com/office/powerpoint/2010/main" val="206330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377441"/>
            <a:ext cx="10506075" cy="3178746"/>
          </a:xfrm>
        </p:spPr>
      </p:pic>
    </p:spTree>
    <p:extLst>
      <p:ext uri="{BB962C8B-B14F-4D97-AF65-F5344CB8AC3E}">
        <p14:creationId xmlns:p14="http://schemas.microsoft.com/office/powerpoint/2010/main" val="51140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80" y="1981200"/>
            <a:ext cx="7467600" cy="4092575"/>
          </a:xfrm>
        </p:spPr>
      </p:pic>
    </p:spTree>
    <p:extLst>
      <p:ext uri="{BB962C8B-B14F-4D97-AF65-F5344CB8AC3E}">
        <p14:creationId xmlns:p14="http://schemas.microsoft.com/office/powerpoint/2010/main" val="11370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644480"/>
            <a:ext cx="4054027" cy="5213520"/>
          </a:xfrm>
        </p:spPr>
      </p:pic>
    </p:spTree>
    <p:extLst>
      <p:ext uri="{BB962C8B-B14F-4D97-AF65-F5344CB8AC3E}">
        <p14:creationId xmlns:p14="http://schemas.microsoft.com/office/powerpoint/2010/main" val="195126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4084001" y="2342111"/>
            <a:ext cx="4023995" cy="3818255"/>
          </a:xfrm>
        </p:spPr>
      </p:pic>
    </p:spTree>
    <p:extLst>
      <p:ext uri="{BB962C8B-B14F-4D97-AF65-F5344CB8AC3E}">
        <p14:creationId xmlns:p14="http://schemas.microsoft.com/office/powerpoint/2010/main" val="20593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1981200"/>
            <a:ext cx="11277600" cy="4092575"/>
          </a:xfrm>
        </p:spPr>
      </p:pic>
    </p:spTree>
    <p:extLst>
      <p:ext uri="{BB962C8B-B14F-4D97-AF65-F5344CB8AC3E}">
        <p14:creationId xmlns:p14="http://schemas.microsoft.com/office/powerpoint/2010/main" val="185695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9" t="39246" r="47388" b="38955"/>
          <a:stretch/>
        </p:blipFill>
        <p:spPr>
          <a:xfrm>
            <a:off x="6358270" y="1627852"/>
            <a:ext cx="5206301" cy="3877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37335" r="40809" b="26097"/>
          <a:stretch/>
        </p:blipFill>
        <p:spPr>
          <a:xfrm>
            <a:off x="548384" y="2421244"/>
            <a:ext cx="6081823" cy="250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0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A pretty graph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954892"/>
            <a:ext cx="10506075" cy="2977041"/>
          </a:xfrm>
        </p:spPr>
      </p:pic>
    </p:spTree>
    <p:extLst>
      <p:ext uri="{BB962C8B-B14F-4D97-AF65-F5344CB8AC3E}">
        <p14:creationId xmlns:p14="http://schemas.microsoft.com/office/powerpoint/2010/main" val="166985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Agenda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How we got here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What we believe in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How we are different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About this talk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This isn’t another “the ASF is great” presentation where I will talk about how we do things differently/better than others.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Instead, this is a talk where I identify what works and where there is more work that needs to be done.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About this talk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This isn’t another “the ASF is great” presentation where I will talk about how we do things differently/better than others.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Instead, this is a talk where I identify what works and where there is more work that needs to be done</a:t>
            </a:r>
            <a:r>
              <a:rPr lang="en-US" dirty="0" smtClean="0"/>
              <a:t>.</a:t>
            </a:r>
          </a:p>
          <a:p>
            <a:pPr>
              <a:buClr>
                <a:schemeClr val="tx1"/>
              </a:buClr>
            </a:pPr>
            <a:r>
              <a:rPr lang="mr-IN" dirty="0" smtClean="0"/>
              <a:t>…</a:t>
            </a:r>
            <a:r>
              <a:rPr lang="en-US" dirty="0" smtClean="0"/>
              <a:t> In fact, I’m going to do the talk backwards.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6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644480"/>
            <a:ext cx="12191999" cy="521351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44192" r="47758" b="45887"/>
          <a:stretch/>
        </p:blipFill>
        <p:spPr>
          <a:xfrm>
            <a:off x="10756499" y="5926238"/>
            <a:ext cx="1370148" cy="674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38390" r="24620" b="37631"/>
          <a:stretch/>
        </p:blipFill>
        <p:spPr>
          <a:xfrm>
            <a:off x="254643" y="-1"/>
            <a:ext cx="6192456" cy="1644481"/>
          </a:xfrm>
          <a:prstGeom prst="rect">
            <a:avLst/>
          </a:prstGeom>
        </p:spPr>
      </p:pic>
      <p:sp>
        <p:nvSpPr>
          <p:cNvPr id="24" name="Title 6"/>
          <p:cNvSpPr>
            <a:spLocks noGrp="1"/>
          </p:cNvSpPr>
          <p:nvPr>
            <p:ph type="title"/>
          </p:nvPr>
        </p:nvSpPr>
        <p:spPr>
          <a:xfrm>
            <a:off x="828676" y="1935132"/>
            <a:ext cx="10525124" cy="670045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</a:rPr>
              <a:t>TL;DR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5" name="Content Placeholder 7"/>
          <p:cNvSpPr>
            <a:spLocks noGrp="1"/>
          </p:cNvSpPr>
          <p:nvPr>
            <p:ph sz="quarter" idx="10"/>
          </p:nvPr>
        </p:nvSpPr>
        <p:spPr>
          <a:xfrm>
            <a:off x="828675" y="2812450"/>
            <a:ext cx="10506075" cy="3260546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dirty="0" smtClean="0"/>
              <a:t>We’ve been around for 18 years.</a:t>
            </a:r>
          </a:p>
          <a:p>
            <a:pPr>
              <a:buClr>
                <a:schemeClr val="tx1"/>
              </a:buClr>
            </a:pPr>
            <a:r>
              <a:rPr lang="en-US" dirty="0" smtClean="0"/>
              <a:t>We’re continuing to grow by every measure.</a:t>
            </a:r>
          </a:p>
        </p:txBody>
      </p:sp>
    </p:spTree>
    <p:extLst>
      <p:ext uri="{BB962C8B-B14F-4D97-AF65-F5344CB8AC3E}">
        <p14:creationId xmlns:p14="http://schemas.microsoft.com/office/powerpoint/2010/main" val="161160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2095</TotalTime>
  <Words>846</Words>
  <Application>Microsoft Macintosh PowerPoint</Application>
  <PresentationFormat>Widescreen</PresentationFormat>
  <Paragraphs>119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Calibri</vt:lpstr>
      <vt:lpstr>Arial</vt:lpstr>
      <vt:lpstr>Office Theme</vt:lpstr>
      <vt:lpstr>Custom Design</vt:lpstr>
      <vt:lpstr>1_Custom Design</vt:lpstr>
      <vt:lpstr>PowerPoint Presentation</vt:lpstr>
      <vt:lpstr>Who am I?</vt:lpstr>
      <vt:lpstr>Yes, the last one is a real title</vt:lpstr>
      <vt:lpstr>Some statistics</vt:lpstr>
      <vt:lpstr>A pretty graph</vt:lpstr>
      <vt:lpstr>Agenda</vt:lpstr>
      <vt:lpstr>About this talk</vt:lpstr>
      <vt:lpstr>About this talk</vt:lpstr>
      <vt:lpstr>TL;DR</vt:lpstr>
      <vt:lpstr>More importantly…</vt:lpstr>
      <vt:lpstr>More importantly…</vt:lpstr>
      <vt:lpstr>Our secret?</vt:lpstr>
      <vt:lpstr>Excerpts from Incubation Exit Criteria</vt:lpstr>
      <vt:lpstr>And we mean it</vt:lpstr>
      <vt:lpstr>And we mean it</vt:lpstr>
      <vt:lpstr>And we mean it</vt:lpstr>
      <vt:lpstr>And we mean it</vt:lpstr>
      <vt:lpstr>And we mean it</vt:lpstr>
      <vt:lpstr>Concrete Example</vt:lpstr>
      <vt:lpstr>Background</vt:lpstr>
      <vt:lpstr>Current Status</vt:lpstr>
      <vt:lpstr>Current Status</vt:lpstr>
      <vt:lpstr>I’m not saying it is easy…</vt:lpstr>
      <vt:lpstr>I’m not saying it is easy…</vt:lpstr>
      <vt:lpstr>PowerPoint Presentation</vt:lpstr>
      <vt:lpstr>I’m not saying it is easy…</vt:lpstr>
      <vt:lpstr>I’m not saying it is easy…</vt:lpstr>
      <vt:lpstr>I’m not saying it is easy…</vt:lpstr>
      <vt:lpstr>I’m not saying it is easy…</vt:lpstr>
      <vt:lpstr>I’m not saying it is easy…</vt:lpstr>
      <vt:lpstr>Recapping our core values</vt:lpstr>
      <vt:lpstr>Returning to our core values</vt:lpstr>
      <vt:lpstr>Returning to our core values</vt:lpstr>
      <vt:lpstr>Returning to the statistics</vt:lpstr>
      <vt:lpstr>And again with the pretty graph</vt:lpstr>
      <vt:lpstr>And finally…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Samuel A Ruby</cp:lastModifiedBy>
  <cp:revision>98</cp:revision>
  <dcterms:created xsi:type="dcterms:W3CDTF">2016-08-09T14:32:52Z</dcterms:created>
  <dcterms:modified xsi:type="dcterms:W3CDTF">2017-05-15T14:21:01Z</dcterms:modified>
</cp:coreProperties>
</file>