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56" r:id="rId2"/>
    <p:sldId id="257" r:id="rId3"/>
    <p:sldId id="262" r:id="rId4"/>
    <p:sldId id="259" r:id="rId5"/>
    <p:sldId id="284" r:id="rId6"/>
    <p:sldId id="263" r:id="rId7"/>
    <p:sldId id="264" r:id="rId8"/>
    <p:sldId id="260" r:id="rId9"/>
    <p:sldId id="265" r:id="rId10"/>
    <p:sldId id="285" r:id="rId11"/>
    <p:sldId id="272" r:id="rId12"/>
    <p:sldId id="281" r:id="rId13"/>
    <p:sldId id="296" r:id="rId14"/>
    <p:sldId id="282" r:id="rId15"/>
    <p:sldId id="283" r:id="rId16"/>
    <p:sldId id="286" r:id="rId17"/>
    <p:sldId id="287" r:id="rId18"/>
    <p:sldId id="293" r:id="rId19"/>
    <p:sldId id="288" r:id="rId20"/>
    <p:sldId id="289" r:id="rId21"/>
    <p:sldId id="290" r:id="rId22"/>
    <p:sldId id="291" r:id="rId23"/>
    <p:sldId id="261" r:id="rId24"/>
    <p:sldId id="292" r:id="rId25"/>
    <p:sldId id="294" r:id="rId26"/>
    <p:sldId id="295" r:id="rId27"/>
    <p:sldId id="297" r:id="rId28"/>
    <p:sldId id="299" r:id="rId29"/>
    <p:sldId id="300" r:id="rId30"/>
    <p:sldId id="301" r:id="rId31"/>
    <p:sldId id="302" r:id="rId32"/>
    <p:sldId id="298" r:id="rId33"/>
    <p:sldId id="275" r:id="rId34"/>
    <p:sldId id="276" r:id="rId35"/>
    <p:sldId id="277" r:id="rId36"/>
    <p:sldId id="278" r:id="rId37"/>
    <p:sldId id="279" r:id="rId38"/>
    <p:sldId id="280" r:id="rId39"/>
    <p:sldId id="304" r:id="rId40"/>
    <p:sldId id="266" r:id="rId41"/>
    <p:sldId id="267" r:id="rId42"/>
    <p:sldId id="268" r:id="rId43"/>
    <p:sldId id="269" r:id="rId44"/>
    <p:sldId id="270" r:id="rId45"/>
    <p:sldId id="271" r:id="rId46"/>
    <p:sldId id="258" r:id="rId47"/>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3"/>
    <p:restoredTop sz="85646"/>
  </p:normalViewPr>
  <p:slideViewPr>
    <p:cSldViewPr snapToGrid="0" snapToObjects="1">
      <p:cViewPr varScale="1">
        <p:scale>
          <a:sx n="54" d="100"/>
          <a:sy n="54" d="100"/>
        </p:scale>
        <p:origin x="96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E6B6B-C3A5-024A-9819-047F88FFE83D}" type="datetimeFigureOut">
              <a:rPr lang="en-US" smtClean="0"/>
              <a:t>9/10/19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B948E-D69C-0846-AAD2-27EC0298AC48}" type="slidenum">
              <a:rPr lang="en-US" smtClean="0"/>
              <a:t>‹#›</a:t>
            </a:fld>
            <a:endParaRPr lang="en-US"/>
          </a:p>
        </p:txBody>
      </p:sp>
    </p:spTree>
    <p:extLst>
      <p:ext uri="{BB962C8B-B14F-4D97-AF65-F5344CB8AC3E}">
        <p14:creationId xmlns:p14="http://schemas.microsoft.com/office/powerpoint/2010/main" val="408032684"/>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8B948E-D69C-0846-AAD2-27EC0298AC48}" type="slidenum">
              <a:rPr lang="en-US" smtClean="0"/>
              <a:t>25</a:t>
            </a:fld>
            <a:endParaRPr lang="en-US"/>
          </a:p>
        </p:txBody>
      </p:sp>
    </p:spTree>
    <p:extLst>
      <p:ext uri="{BB962C8B-B14F-4D97-AF65-F5344CB8AC3E}">
        <p14:creationId xmlns:p14="http://schemas.microsoft.com/office/powerpoint/2010/main" val="3635196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8D96DD-BE4B-334C-BD88-239FAEB978F2}"/>
              </a:ext>
            </a:extLst>
          </p:cNvPr>
          <p:cNvPicPr>
            <a:picLocks noChangeAspect="1"/>
          </p:cNvPicPr>
          <p:nvPr userDrawn="1"/>
        </p:nvPicPr>
        <p:blipFill>
          <a:blip r:embed="rId2"/>
          <a:stretch>
            <a:fillRect/>
          </a:stretch>
        </p:blipFill>
        <p:spPr>
          <a:xfrm>
            <a:off x="1587" y="0"/>
            <a:ext cx="24384000" cy="13716000"/>
          </a:xfrm>
          <a:prstGeom prst="rect">
            <a:avLst/>
          </a:prstGeom>
        </p:spPr>
      </p:pic>
      <p:sp>
        <p:nvSpPr>
          <p:cNvPr id="2" name="Title 1"/>
          <p:cNvSpPr>
            <a:spLocks noGrp="1"/>
          </p:cNvSpPr>
          <p:nvPr>
            <p:ph type="ctrTitle"/>
          </p:nvPr>
        </p:nvSpPr>
        <p:spPr>
          <a:xfrm>
            <a:off x="11384280" y="1623060"/>
            <a:ext cx="11326277" cy="6538595"/>
          </a:xfrm>
        </p:spPr>
        <p:txBody>
          <a:bodyPr anchor="b">
            <a:normAutofit/>
          </a:bodyPr>
          <a:lstStyle>
            <a:lvl1pPr algn="r">
              <a:defRPr sz="9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078252" y="8781416"/>
            <a:ext cx="14632305" cy="3311524"/>
          </a:xfrm>
        </p:spPr>
        <p:txBody>
          <a:bodyPr/>
          <a:lstStyle>
            <a:lvl1pPr marL="0" indent="0" algn="r">
              <a:buNone/>
              <a:defRPr sz="48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50C71D4E-9023-334E-8E38-4A04C43F938F}" type="datetime1">
              <a:rPr lang="en-US" smtClean="0"/>
              <a:t>9/10/19</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pic>
        <p:nvPicPr>
          <p:cNvPr id="10" name="Picture 9">
            <a:extLst>
              <a:ext uri="{FF2B5EF4-FFF2-40B4-BE49-F238E27FC236}">
                <a16:creationId xmlns:a16="http://schemas.microsoft.com/office/drawing/2014/main" id="{F3CF20DA-A0B2-6142-B3ED-F07487791F15}"/>
              </a:ext>
            </a:extLst>
          </p:cNvPr>
          <p:cNvPicPr>
            <a:picLocks noChangeAspect="1"/>
          </p:cNvPicPr>
          <p:nvPr userDrawn="1"/>
        </p:nvPicPr>
        <p:blipFill>
          <a:blip r:embed="rId3"/>
          <a:stretch>
            <a:fillRect/>
          </a:stretch>
        </p:blipFill>
        <p:spPr>
          <a:xfrm>
            <a:off x="810419" y="1170306"/>
            <a:ext cx="9765030" cy="3017520"/>
          </a:xfrm>
          <a:prstGeom prst="rect">
            <a:avLst/>
          </a:prstGeom>
        </p:spPr>
      </p:pic>
    </p:spTree>
    <p:extLst>
      <p:ext uri="{BB962C8B-B14F-4D97-AF65-F5344CB8AC3E}">
        <p14:creationId xmlns:p14="http://schemas.microsoft.com/office/powerpoint/2010/main" val="401949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619" y="730251"/>
            <a:ext cx="19057401" cy="2651126"/>
          </a:xfrm>
        </p:spPr>
        <p:txBody>
          <a:bodyPr/>
          <a:lstStyle/>
          <a:p>
            <a:r>
              <a:rPr lang="en-US" dirty="0"/>
              <a:t>Click to edit Master title style</a:t>
            </a:r>
          </a:p>
        </p:txBody>
      </p:sp>
      <p:sp>
        <p:nvSpPr>
          <p:cNvPr id="3" name="Content Placeholder 2"/>
          <p:cNvSpPr>
            <a:spLocks noGrp="1"/>
          </p:cNvSpPr>
          <p:nvPr>
            <p:ph idx="1"/>
          </p:nvPr>
        </p:nvSpPr>
        <p:spPr>
          <a:xfrm>
            <a:off x="1676619" y="3651250"/>
            <a:ext cx="19057401"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1EFAF24-74BC-4E44-A8E4-1AC2A30A1E04}" type="datetime1">
              <a:rPr lang="en-US" smtClean="0"/>
              <a:t>9/10/19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B158F-6B18-1A44-85DB-462F9D389DFB}" type="slidenum">
              <a:rPr lang="en-US" smtClean="0"/>
              <a:t>‹#›</a:t>
            </a:fld>
            <a:endParaRPr lang="en-US"/>
          </a:p>
        </p:txBody>
      </p:sp>
    </p:spTree>
    <p:extLst>
      <p:ext uri="{BB962C8B-B14F-4D97-AF65-F5344CB8AC3E}">
        <p14:creationId xmlns:p14="http://schemas.microsoft.com/office/powerpoint/2010/main" val="3920789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2DAD0B-8C3A-E243-8107-CC4CDE24A583}"/>
              </a:ext>
            </a:extLst>
          </p:cNvPr>
          <p:cNvPicPr>
            <a:picLocks noChangeAspect="1"/>
          </p:cNvPicPr>
          <p:nvPr userDrawn="1"/>
        </p:nvPicPr>
        <p:blipFill>
          <a:blip r:embed="rId2"/>
          <a:stretch>
            <a:fillRect/>
          </a:stretch>
        </p:blipFill>
        <p:spPr>
          <a:xfrm>
            <a:off x="1587" y="0"/>
            <a:ext cx="24384000" cy="13716000"/>
          </a:xfrm>
          <a:prstGeom prst="rect">
            <a:avLst/>
          </a:prstGeom>
        </p:spPr>
      </p:pic>
      <p:sp>
        <p:nvSpPr>
          <p:cNvPr id="2" name="Title 1"/>
          <p:cNvSpPr>
            <a:spLocks noGrp="1"/>
          </p:cNvSpPr>
          <p:nvPr>
            <p:ph type="title"/>
          </p:nvPr>
        </p:nvSpPr>
        <p:spPr>
          <a:xfrm>
            <a:off x="11612879" y="5202557"/>
            <a:ext cx="11084975" cy="5226050"/>
          </a:xfrm>
        </p:spPr>
        <p:txBody>
          <a:bodyPr anchor="b">
            <a:normAutofit/>
          </a:bodyPr>
          <a:lstStyle>
            <a:lvl1pPr algn="r">
              <a:defRPr sz="8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a:xfrm>
            <a:off x="1676618" y="12712701"/>
            <a:ext cx="5487114" cy="730250"/>
          </a:xfrm>
        </p:spPr>
        <p:txBody>
          <a:bodyPr/>
          <a:lstStyle>
            <a:lvl1pPr>
              <a:defRPr>
                <a:solidFill>
                  <a:schemeClr val="bg1"/>
                </a:solidFill>
              </a:defRPr>
            </a:lvl1pPr>
          </a:lstStyle>
          <a:p>
            <a:fld id="{1B6FEA9F-9D1F-4B4C-8EC2-92A63DDBF7A7}" type="datetime1">
              <a:rPr lang="en-US" smtClean="0"/>
              <a:t>9/10/19</a:t>
            </a:fld>
            <a:endParaRPr lang="en-US" dirty="0"/>
          </a:p>
        </p:txBody>
      </p:sp>
      <p:sp>
        <p:nvSpPr>
          <p:cNvPr id="5" name="Footer Placeholder 4"/>
          <p:cNvSpPr>
            <a:spLocks noGrp="1"/>
          </p:cNvSpPr>
          <p:nvPr>
            <p:ph type="ftr" sz="quarter" idx="11"/>
          </p:nvPr>
        </p:nvSpPr>
        <p:spPr>
          <a:xfrm>
            <a:off x="8078252" y="12712701"/>
            <a:ext cx="8230672" cy="730250"/>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p>
            <a:fld id="{A77B158F-6B18-1A44-85DB-462F9D389DFB}" type="slidenum">
              <a:rPr lang="en-US" smtClean="0"/>
              <a:t>‹#›</a:t>
            </a:fld>
            <a:endParaRPr lang="en-US"/>
          </a:p>
        </p:txBody>
      </p:sp>
      <p:pic>
        <p:nvPicPr>
          <p:cNvPr id="10" name="Picture 9">
            <a:extLst>
              <a:ext uri="{FF2B5EF4-FFF2-40B4-BE49-F238E27FC236}">
                <a16:creationId xmlns:a16="http://schemas.microsoft.com/office/drawing/2014/main" id="{6FA64C73-E453-FB41-B1C5-4E66370481A6}"/>
              </a:ext>
            </a:extLst>
          </p:cNvPr>
          <p:cNvPicPr>
            <a:picLocks noChangeAspect="1"/>
          </p:cNvPicPr>
          <p:nvPr userDrawn="1"/>
        </p:nvPicPr>
        <p:blipFill>
          <a:blip r:embed="rId3"/>
          <a:stretch>
            <a:fillRect/>
          </a:stretch>
        </p:blipFill>
        <p:spPr>
          <a:xfrm>
            <a:off x="1035146" y="1176020"/>
            <a:ext cx="8890000" cy="2755900"/>
          </a:xfrm>
          <a:prstGeom prst="rect">
            <a:avLst/>
          </a:prstGeom>
        </p:spPr>
      </p:pic>
    </p:spTree>
    <p:extLst>
      <p:ext uri="{BB962C8B-B14F-4D97-AF65-F5344CB8AC3E}">
        <p14:creationId xmlns:p14="http://schemas.microsoft.com/office/powerpoint/2010/main" val="49176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619" y="730251"/>
            <a:ext cx="18828801" cy="265112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FF42B54-0B7E-444D-8CAE-A6CAD1E85464}" type="datetime1">
              <a:rPr lang="en-US" smtClean="0"/>
              <a:t>9/10/19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B158F-6B18-1A44-85DB-462F9D389DFB}" type="slidenum">
              <a:rPr lang="en-US" smtClean="0"/>
              <a:t>‹#›</a:t>
            </a:fld>
            <a:endParaRPr lang="en-US"/>
          </a:p>
        </p:txBody>
      </p:sp>
    </p:spTree>
    <p:extLst>
      <p:ext uri="{BB962C8B-B14F-4D97-AF65-F5344CB8AC3E}">
        <p14:creationId xmlns:p14="http://schemas.microsoft.com/office/powerpoint/2010/main" val="3457432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2BEF8-A15C-0444-BC92-CEE692D0E1E8}" type="datetime1">
              <a:rPr lang="en-US" smtClean="0"/>
              <a:t>9/10/19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B158F-6B18-1A44-85DB-462F9D389DFB}" type="slidenum">
              <a:rPr lang="en-US" smtClean="0"/>
              <a:t>‹#›</a:t>
            </a:fld>
            <a:endParaRPr lang="en-US"/>
          </a:p>
        </p:txBody>
      </p:sp>
    </p:spTree>
    <p:extLst>
      <p:ext uri="{BB962C8B-B14F-4D97-AF65-F5344CB8AC3E}">
        <p14:creationId xmlns:p14="http://schemas.microsoft.com/office/powerpoint/2010/main" val="4173121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glass&#10;&#10;Description automatically generated">
            <a:extLst>
              <a:ext uri="{FF2B5EF4-FFF2-40B4-BE49-F238E27FC236}">
                <a16:creationId xmlns:a16="http://schemas.microsoft.com/office/drawing/2014/main" id="{42B456DF-69AE-BF45-8D65-A75E40119D06}"/>
              </a:ext>
            </a:extLst>
          </p:cNvPr>
          <p:cNvPicPr>
            <a:picLocks noChangeAspect="1"/>
          </p:cNvPicPr>
          <p:nvPr userDrawn="1"/>
        </p:nvPicPr>
        <p:blipFill>
          <a:blip r:embed="rId7"/>
          <a:stretch>
            <a:fillRect/>
          </a:stretch>
        </p:blipFill>
        <p:spPr>
          <a:xfrm>
            <a:off x="1587" y="0"/>
            <a:ext cx="24384000" cy="13716000"/>
          </a:xfrm>
          <a:prstGeom prst="rect">
            <a:avLst/>
          </a:prstGeom>
        </p:spPr>
      </p:pic>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EA5830B-E77D-0744-9F71-23D3755130A8}" type="datetime1">
              <a:rPr lang="en-US" smtClean="0"/>
              <a:t>9/10/19</a:t>
            </a:fld>
            <a:endParaRPr lang="en-US"/>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bg1"/>
                </a:solidFill>
              </a:defRPr>
            </a:lvl1pPr>
          </a:lstStyle>
          <a:p>
            <a:fld id="{A77B158F-6B18-1A44-85DB-462F9D389DFB}" type="slidenum">
              <a:rPr lang="en-US" smtClean="0"/>
              <a:pPr/>
              <a:t>‹#›</a:t>
            </a:fld>
            <a:endParaRPr lang="en-US" dirty="0"/>
          </a:p>
        </p:txBody>
      </p:sp>
    </p:spTree>
    <p:extLst>
      <p:ext uri="{BB962C8B-B14F-4D97-AF65-F5344CB8AC3E}">
        <p14:creationId xmlns:p14="http://schemas.microsoft.com/office/powerpoint/2010/main" val="1623023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Lst>
  <p:hf hdr="0" ftr="0" dt="0"/>
  <p:txStyles>
    <p:titleStyle>
      <a:lvl1pPr algn="l" defTabSz="1828800" rtl="0" eaLnBrk="1" latinLnBrk="0" hangingPunct="1">
        <a:lnSpc>
          <a:spcPct val="90000"/>
        </a:lnSpc>
        <a:spcBef>
          <a:spcPct val="0"/>
        </a:spcBef>
        <a:buNone/>
        <a:defRPr sz="8800" b="1" kern="1200">
          <a:solidFill>
            <a:schemeClr val="accent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accent3"/>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accent3"/>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accent3"/>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accent3"/>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accent3"/>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pache.org/foundation/docs/Targeted-Sponsorship-Policy.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globenewswire.com/news-release/2019/08/13/1901315/0/en/The-Apache-Software-Foundation-Announces-Annual-Report-for-2019-Fiscal-Year.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blogs.apache.org/foundation/entry/support-apache-individual-giving-and" TargetMode="External"/><Relationship Id="rId3" Type="http://schemas.openxmlformats.org/officeDocument/2006/relationships/hyperlink" Target="https://blogs.apache.org/foundation/entry/the-apache-way-to-sustainable" TargetMode="External"/><Relationship Id="rId7" Type="http://schemas.openxmlformats.org/officeDocument/2006/relationships/hyperlink" Target="https://blogs.apache.org/foundation/entry/apache-software-foundation-platinum-sponsor" TargetMode="External"/><Relationship Id="rId2" Type="http://schemas.openxmlformats.org/officeDocument/2006/relationships/hyperlink" Target="https://www.globenewswire.com/news-release/2019/03/26/1767348/0/en/The-Apache-Software-Foundation-Celebrates-20-Years-of-Community-led-Development-The-Apache-Way.html" TargetMode="External"/><Relationship Id="rId1" Type="http://schemas.openxmlformats.org/officeDocument/2006/relationships/slideLayout" Target="../slideLayouts/slideLayout2.xml"/><Relationship Id="rId6" Type="http://schemas.openxmlformats.org/officeDocument/2006/relationships/hyperlink" Target="https://blogs.apache.org/foundation/entry/apache-software-foundation-gold-sponsor" TargetMode="External"/><Relationship Id="rId5" Type="http://schemas.openxmlformats.org/officeDocument/2006/relationships/hyperlink" Target="https://blogs.apache.org/planet/tags/success" TargetMode="External"/><Relationship Id="rId10" Type="http://schemas.openxmlformats.org/officeDocument/2006/relationships/hyperlink" Target="https://www.apachecon.com/" TargetMode="External"/><Relationship Id="rId4" Type="http://schemas.openxmlformats.org/officeDocument/2006/relationships/hyperlink" Target="https://blogs.apache.org/foundation/entry/apache-in-2018-by-the" TargetMode="External"/><Relationship Id="rId9" Type="http://schemas.openxmlformats.org/officeDocument/2006/relationships/hyperlink" Target="https://blogs.apache.org/foundation/entry/project-perspectives-apache-rocketmq-an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himsy.apache.org/board/minutes/Budget.html" TargetMode="External"/><Relationship Id="rId2" Type="http://schemas.openxmlformats.org/officeDocument/2006/relationships/hyperlink" Target="https://www.apache.org/board/plan.html" TargetMode="External"/><Relationship Id="rId1" Type="http://schemas.openxmlformats.org/officeDocument/2006/relationships/slideLayout" Target="../slideLayouts/slideLayout2.xml"/><Relationship Id="rId6" Type="http://schemas.openxmlformats.org/officeDocument/2006/relationships/hyperlink" Target="https://whimsy.apache.org/board/minutes/" TargetMode="External"/><Relationship Id="rId5" Type="http://schemas.openxmlformats.org/officeDocument/2006/relationships/hyperlink" Target="https://www.apache.org/foundation/board/calendar.html" TargetMode="External"/><Relationship Id="rId4" Type="http://schemas.openxmlformats.org/officeDocument/2006/relationships/hyperlink" Target="https://www.apache.org/foundation/records/"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outreachy.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pachecon.com/acna19/s/#/scheduledEvent/1023" TargetMode="External"/><Relationship Id="rId2" Type="http://schemas.openxmlformats.org/officeDocument/2006/relationships/hyperlink" Target="https://www.youtube.com/watch?v=Ep__vi4Dvf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Nokia_3210"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lobenewswire.com/news-release/2019/08/13/1901315/0/en/The-Apache-Software-Foundation-Announces-Annual-Report-for-2019-Fiscal-Year.html" TargetMode="External"/><Relationship Id="rId7" Type="http://schemas.openxmlformats.org/officeDocument/2006/relationships/hyperlink" Target="https://twitter.com/TheASF" TargetMode="External"/><Relationship Id="rId2" Type="http://schemas.openxmlformats.org/officeDocument/2006/relationships/hyperlink" Target="https://www.apache.org/" TargetMode="External"/><Relationship Id="rId1" Type="http://schemas.openxmlformats.org/officeDocument/2006/relationships/slideLayout" Target="../slideLayouts/slideLayout2.xml"/><Relationship Id="rId6" Type="http://schemas.openxmlformats.org/officeDocument/2006/relationships/hyperlink" Target="https://projects.apache.org/" TargetMode="External"/><Relationship Id="rId5" Type="http://schemas.openxmlformats.org/officeDocument/2006/relationships/hyperlink" Target="https://www.apache.org/foundation/thanks.html" TargetMode="External"/><Relationship Id="rId4" Type="http://schemas.openxmlformats.org/officeDocument/2006/relationships/hyperlink" Target="https://www.apache.org/foundation/sponsorship.html"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apache.org/foundation/getinvolved.html" TargetMode="External"/><Relationship Id="rId3" Type="http://schemas.openxmlformats.org/officeDocument/2006/relationships/hyperlink" Target="https://www.apache.org/foundation/conferences.html" TargetMode="External"/><Relationship Id="rId7" Type="http://schemas.openxmlformats.org/officeDocument/2006/relationships/hyperlink" Target="https://www.apache.org/travel/" TargetMode="External"/><Relationship Id="rId2" Type="http://schemas.openxmlformats.org/officeDocument/2006/relationships/hyperlink" Target="http://community.apache.org/" TargetMode="External"/><Relationship Id="rId1" Type="http://schemas.openxmlformats.org/officeDocument/2006/relationships/slideLayout" Target="../slideLayouts/slideLayout2.xml"/><Relationship Id="rId6" Type="http://schemas.openxmlformats.org/officeDocument/2006/relationships/hyperlink" Target="https://www.apache.org/foundation/how-it-works.html" TargetMode="External"/><Relationship Id="rId11" Type="http://schemas.openxmlformats.org/officeDocument/2006/relationships/hyperlink" Target="https://www.apache.org/memorials/" TargetMode="External"/><Relationship Id="rId5" Type="http://schemas.openxmlformats.org/officeDocument/2006/relationships/hyperlink" Target="http://community.apache.org/newcomers/" TargetMode="External"/><Relationship Id="rId10" Type="http://schemas.openxmlformats.org/officeDocument/2006/relationships/hyperlink" Target="http://community.apache.org/newbiefaq.html" TargetMode="External"/><Relationship Id="rId4" Type="http://schemas.openxmlformats.org/officeDocument/2006/relationships/hyperlink" Target="http://community.apache.org/gsoc.html" TargetMode="External"/><Relationship Id="rId9" Type="http://schemas.openxmlformats.org/officeDocument/2006/relationships/hyperlink" Target="https://www.apache.org/foundation/policies/conduct.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labs.apache.org/" TargetMode="External"/><Relationship Id="rId7" Type="http://schemas.openxmlformats.org/officeDocument/2006/relationships/hyperlink" Target="https://www.apache.org/foundation/contact.html" TargetMode="External"/><Relationship Id="rId2" Type="http://schemas.openxmlformats.org/officeDocument/2006/relationships/hyperlink" Target="http://incubator.apache.org/" TargetMode="External"/><Relationship Id="rId1" Type="http://schemas.openxmlformats.org/officeDocument/2006/relationships/slideLayout" Target="../slideLayouts/slideLayout2.xml"/><Relationship Id="rId6" Type="http://schemas.openxmlformats.org/officeDocument/2006/relationships/hyperlink" Target="https://www.apache.org/foundation/marks/" TargetMode="External"/><Relationship Id="rId5" Type="http://schemas.openxmlformats.org/officeDocument/2006/relationships/hyperlink" Target="https://www.apache.org/foundation/license-faq.html" TargetMode="External"/><Relationship Id="rId4" Type="http://schemas.openxmlformats.org/officeDocument/2006/relationships/hyperlink" Target="https://www.apache.org/license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apache.org/dev/infrastructure.html" TargetMode="External"/><Relationship Id="rId2" Type="http://schemas.openxmlformats.org/officeDocument/2006/relationships/hyperlink" Target="https://www.apache.org/dev/" TargetMode="External"/><Relationship Id="rId1" Type="http://schemas.openxmlformats.org/officeDocument/2006/relationships/slideLayout" Target="../slideLayouts/slideLayout2.xml"/><Relationship Id="rId6" Type="http://schemas.openxmlformats.org/officeDocument/2006/relationships/hyperlink" Target="https://www.apache.org/foundation/contact.html" TargetMode="External"/><Relationship Id="rId5" Type="http://schemas.openxmlformats.org/officeDocument/2006/relationships/hyperlink" Target="http://status.apache.org/" TargetMode="External"/><Relationship Id="rId4" Type="http://schemas.openxmlformats.org/officeDocument/2006/relationships/hyperlink" Target="https://www.apache.org/security/"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blogs.apache.org/" TargetMode="External"/><Relationship Id="rId2" Type="http://schemas.openxmlformats.org/officeDocument/2006/relationships/hyperlink" Target="https://www.apache.org/press/" TargetMode="External"/><Relationship Id="rId1" Type="http://schemas.openxmlformats.org/officeDocument/2006/relationships/slideLayout" Target="../slideLayouts/slideLayout2.xml"/><Relationship Id="rId6" Type="http://schemas.openxmlformats.org/officeDocument/2006/relationships/hyperlink" Target="https://www.apache.org/press/#contact" TargetMode="External"/><Relationship Id="rId5" Type="http://schemas.openxmlformats.org/officeDocument/2006/relationships/hyperlink" Target="https://twitter.com/TheASF" TargetMode="External"/><Relationship Id="rId4" Type="http://schemas.openxmlformats.org/officeDocument/2006/relationships/hyperlink" Target="https://blogs.apache.org/foundation/"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apache.org/licenses/exports/" TargetMode="External"/><Relationship Id="rId3" Type="http://schemas.openxmlformats.org/officeDocument/2006/relationships/hyperlink" Target="https://www.apache.org/legal/dmca.html" TargetMode="External"/><Relationship Id="rId7" Type="http://schemas.openxmlformats.org/officeDocument/2006/relationships/hyperlink" Target="https://www.apache.org/foundation/policies/privacy.html" TargetMode="External"/><Relationship Id="rId2" Type="http://schemas.openxmlformats.org/officeDocument/2006/relationships/hyperlink" Target="https://www.apache.org/legal/" TargetMode="External"/><Relationship Id="rId1" Type="http://schemas.openxmlformats.org/officeDocument/2006/relationships/slideLayout" Target="../slideLayouts/slideLayout2.xml"/><Relationship Id="rId6" Type="http://schemas.openxmlformats.org/officeDocument/2006/relationships/hyperlink" Target="https://www.apache.org/foundation/records/" TargetMode="External"/><Relationship Id="rId5" Type="http://schemas.openxmlformats.org/officeDocument/2006/relationships/hyperlink" Target="https://www.apache.org/foundation/marks/" TargetMode="External"/><Relationship Id="rId10" Type="http://schemas.openxmlformats.org/officeDocument/2006/relationships/hyperlink" Target="https://www.apache.org/foundation/contact.html" TargetMode="External"/><Relationship Id="rId4" Type="http://schemas.openxmlformats.org/officeDocument/2006/relationships/hyperlink" Target="https://www.apache.org/licenses/" TargetMode="External"/><Relationship Id="rId9" Type="http://schemas.openxmlformats.org/officeDocument/2006/relationships/hyperlink" Target="https://www.apache.org/foundation/license-faq.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65DE-1C36-644E-8B12-335DBD66C9CC}"/>
              </a:ext>
            </a:extLst>
          </p:cNvPr>
          <p:cNvSpPr>
            <a:spLocks noGrp="1"/>
          </p:cNvSpPr>
          <p:nvPr>
            <p:ph type="ctrTitle"/>
          </p:nvPr>
        </p:nvSpPr>
        <p:spPr>
          <a:xfrm>
            <a:off x="10626812" y="1623060"/>
            <a:ext cx="12083746" cy="6538595"/>
          </a:xfrm>
        </p:spPr>
        <p:txBody>
          <a:bodyPr/>
          <a:lstStyle/>
          <a:p>
            <a:r>
              <a:rPr lang="en-US" dirty="0"/>
              <a:t>State of the Feather</a:t>
            </a:r>
          </a:p>
        </p:txBody>
      </p:sp>
      <p:sp>
        <p:nvSpPr>
          <p:cNvPr id="3" name="Subtitle 2">
            <a:extLst>
              <a:ext uri="{FF2B5EF4-FFF2-40B4-BE49-F238E27FC236}">
                <a16:creationId xmlns:a16="http://schemas.microsoft.com/office/drawing/2014/main" id="{8752629F-3F4D-F045-8AAC-D3F5DF7C4810}"/>
              </a:ext>
            </a:extLst>
          </p:cNvPr>
          <p:cNvSpPr>
            <a:spLocks noGrp="1"/>
          </p:cNvSpPr>
          <p:nvPr>
            <p:ph type="subTitle" idx="1"/>
          </p:nvPr>
        </p:nvSpPr>
        <p:spPr/>
        <p:txBody>
          <a:bodyPr/>
          <a:lstStyle/>
          <a:p>
            <a:r>
              <a:rPr lang="en-US" dirty="0"/>
              <a:t>Sam Ruby, ASF President</a:t>
            </a:r>
          </a:p>
          <a:p>
            <a:r>
              <a:rPr lang="en-US" dirty="0"/>
              <a:t>9/10/2019 - 9102/01/9</a:t>
            </a:r>
          </a:p>
          <a:p>
            <a:r>
              <a:rPr lang="en-US" dirty="0"/>
              <a:t>Las Vegas</a:t>
            </a:r>
          </a:p>
        </p:txBody>
      </p:sp>
    </p:spTree>
    <p:extLst>
      <p:ext uri="{BB962C8B-B14F-4D97-AF65-F5344CB8AC3E}">
        <p14:creationId xmlns:p14="http://schemas.microsoft.com/office/powerpoint/2010/main" val="3450266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3A4D8F1-D335-A649-A13C-D5359C3ADC76}"/>
              </a:ext>
            </a:extLst>
          </p:cNvPr>
          <p:cNvPicPr>
            <a:picLocks noGrp="1" noChangeAspect="1"/>
          </p:cNvPicPr>
          <p:nvPr>
            <p:ph idx="1"/>
          </p:nvPr>
        </p:nvPicPr>
        <p:blipFill>
          <a:blip r:embed="rId2"/>
          <a:stretch>
            <a:fillRect/>
          </a:stretch>
        </p:blipFill>
        <p:spPr>
          <a:xfrm>
            <a:off x="6364133" y="70105"/>
            <a:ext cx="10267696" cy="13372846"/>
          </a:xfrm>
        </p:spPr>
      </p:pic>
      <p:sp>
        <p:nvSpPr>
          <p:cNvPr id="4" name="Slide Number Placeholder 3">
            <a:extLst>
              <a:ext uri="{FF2B5EF4-FFF2-40B4-BE49-F238E27FC236}">
                <a16:creationId xmlns:a16="http://schemas.microsoft.com/office/drawing/2014/main" id="{5BC11D35-68E7-5C48-88CB-A0A9B5752EDB}"/>
              </a:ext>
            </a:extLst>
          </p:cNvPr>
          <p:cNvSpPr>
            <a:spLocks noGrp="1"/>
          </p:cNvSpPr>
          <p:nvPr>
            <p:ph type="sldNum" sz="quarter" idx="12"/>
          </p:nvPr>
        </p:nvSpPr>
        <p:spPr/>
        <p:txBody>
          <a:bodyPr/>
          <a:lstStyle/>
          <a:p>
            <a:fld id="{A77B158F-6B18-1A44-85DB-462F9D389DFB}" type="slidenum">
              <a:rPr lang="en-US" smtClean="0"/>
              <a:t>10</a:t>
            </a:fld>
            <a:endParaRPr lang="en-US"/>
          </a:p>
        </p:txBody>
      </p:sp>
    </p:spTree>
    <p:extLst>
      <p:ext uri="{BB962C8B-B14F-4D97-AF65-F5344CB8AC3E}">
        <p14:creationId xmlns:p14="http://schemas.microsoft.com/office/powerpoint/2010/main" val="340206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1452-7CE2-B04D-969D-A71E5AFEC6E8}"/>
              </a:ext>
            </a:extLst>
          </p:cNvPr>
          <p:cNvSpPr>
            <a:spLocks noGrp="1"/>
          </p:cNvSpPr>
          <p:nvPr>
            <p:ph type="title"/>
          </p:nvPr>
        </p:nvSpPr>
        <p:spPr/>
        <p:txBody>
          <a:bodyPr/>
          <a:lstStyle/>
          <a:p>
            <a:r>
              <a:rPr lang="en-US" dirty="0"/>
              <a:t>Overall status</a:t>
            </a:r>
          </a:p>
        </p:txBody>
      </p:sp>
      <p:sp>
        <p:nvSpPr>
          <p:cNvPr id="3" name="Content Placeholder 2">
            <a:extLst>
              <a:ext uri="{FF2B5EF4-FFF2-40B4-BE49-F238E27FC236}">
                <a16:creationId xmlns:a16="http://schemas.microsoft.com/office/drawing/2014/main" id="{D3841F47-0E74-E747-B211-F0D5A6E3FC23}"/>
              </a:ext>
            </a:extLst>
          </p:cNvPr>
          <p:cNvSpPr>
            <a:spLocks noGrp="1"/>
          </p:cNvSpPr>
          <p:nvPr>
            <p:ph idx="1"/>
          </p:nvPr>
        </p:nvSpPr>
        <p:spPr/>
        <p:txBody>
          <a:bodyPr/>
          <a:lstStyle/>
          <a:p>
            <a:pPr marL="0" indent="0">
              <a:buNone/>
            </a:pPr>
            <a:r>
              <a:rPr lang="en-US" dirty="0"/>
              <a:t>Apache Software Foundation continues to evolve, innovate, and lead by example — a testament to our principles that have brought us through the first 20 years. The impact of Apache project communities on the world has never been greater, and validates our well established and flourishing bottom-up, community-centric Open Source process.</a:t>
            </a:r>
          </a:p>
        </p:txBody>
      </p:sp>
      <p:sp>
        <p:nvSpPr>
          <p:cNvPr id="4" name="Slide Number Placeholder 3">
            <a:extLst>
              <a:ext uri="{FF2B5EF4-FFF2-40B4-BE49-F238E27FC236}">
                <a16:creationId xmlns:a16="http://schemas.microsoft.com/office/drawing/2014/main" id="{6D369B73-D4C3-B64B-AE1C-293BE4957B22}"/>
              </a:ext>
            </a:extLst>
          </p:cNvPr>
          <p:cNvSpPr>
            <a:spLocks noGrp="1"/>
          </p:cNvSpPr>
          <p:nvPr>
            <p:ph type="sldNum" sz="quarter" idx="12"/>
          </p:nvPr>
        </p:nvSpPr>
        <p:spPr/>
        <p:txBody>
          <a:bodyPr/>
          <a:lstStyle/>
          <a:p>
            <a:fld id="{A77B158F-6B18-1A44-85DB-462F9D389DFB}" type="slidenum">
              <a:rPr lang="en-US" smtClean="0"/>
              <a:t>11</a:t>
            </a:fld>
            <a:endParaRPr lang="en-US"/>
          </a:p>
        </p:txBody>
      </p:sp>
    </p:spTree>
    <p:extLst>
      <p:ext uri="{BB962C8B-B14F-4D97-AF65-F5344CB8AC3E}">
        <p14:creationId xmlns:p14="http://schemas.microsoft.com/office/powerpoint/2010/main" val="3472906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B650-D562-E54B-BE1E-2BE4ECF5C748}"/>
              </a:ext>
            </a:extLst>
          </p:cNvPr>
          <p:cNvSpPr>
            <a:spLocks noGrp="1"/>
          </p:cNvSpPr>
          <p:nvPr>
            <p:ph type="title"/>
          </p:nvPr>
        </p:nvSpPr>
        <p:spPr/>
        <p:txBody>
          <a:bodyPr/>
          <a:lstStyle/>
          <a:p>
            <a:r>
              <a:rPr lang="en-US" dirty="0"/>
              <a:t>What we mean by bottom-up</a:t>
            </a:r>
          </a:p>
        </p:txBody>
      </p:sp>
      <p:sp>
        <p:nvSpPr>
          <p:cNvPr id="3" name="Content Placeholder 2">
            <a:extLst>
              <a:ext uri="{FF2B5EF4-FFF2-40B4-BE49-F238E27FC236}">
                <a16:creationId xmlns:a16="http://schemas.microsoft.com/office/drawing/2014/main" id="{14A90989-C023-B949-96AA-974C3374FC5B}"/>
              </a:ext>
            </a:extLst>
          </p:cNvPr>
          <p:cNvSpPr>
            <a:spLocks noGrp="1"/>
          </p:cNvSpPr>
          <p:nvPr>
            <p:ph idx="1"/>
          </p:nvPr>
        </p:nvSpPr>
        <p:spPr/>
        <p:txBody>
          <a:bodyPr>
            <a:normAutofit lnSpcReduction="10000"/>
          </a:bodyPr>
          <a:lstStyle/>
          <a:p>
            <a:r>
              <a:rPr lang="en-US" dirty="0"/>
              <a:t>9 Directors are elected by the membership</a:t>
            </a:r>
          </a:p>
          <a:p>
            <a:pPr lvl="1"/>
            <a:r>
              <a:rPr lang="en-US" dirty="0"/>
              <a:t>The board does NOT set technical directions for projects</a:t>
            </a:r>
          </a:p>
          <a:p>
            <a:pPr lvl="1"/>
            <a:r>
              <a:rPr lang="en-US" dirty="0"/>
              <a:t>Approves new projects; oversees all projects and operations</a:t>
            </a:r>
          </a:p>
          <a:p>
            <a:pPr lvl="1"/>
            <a:r>
              <a:rPr lang="en-US" dirty="0"/>
              <a:t>No Director has any more ability to set policy than any other Director</a:t>
            </a:r>
          </a:p>
          <a:p>
            <a:r>
              <a:rPr lang="en-US" dirty="0"/>
              <a:t>Members are nominated and elected by the membership</a:t>
            </a:r>
          </a:p>
          <a:p>
            <a:pPr lvl="1"/>
            <a:r>
              <a:rPr lang="en-US" dirty="0"/>
              <a:t>All ASF member votes have equal weight.</a:t>
            </a:r>
          </a:p>
          <a:p>
            <a:r>
              <a:rPr lang="en-US" dirty="0"/>
              <a:t>PMC members and Committers are nominated and elected by projects</a:t>
            </a:r>
          </a:p>
          <a:p>
            <a:pPr lvl="1"/>
            <a:r>
              <a:rPr lang="en-US" dirty="0"/>
              <a:t>No one PMC member has any more say than any other PMC member as to when a release is made.</a:t>
            </a:r>
          </a:p>
          <a:p>
            <a:pPr marL="9144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BD371576-36DC-EB4F-BF0E-0C4A54E0D96E}"/>
              </a:ext>
            </a:extLst>
          </p:cNvPr>
          <p:cNvSpPr>
            <a:spLocks noGrp="1"/>
          </p:cNvSpPr>
          <p:nvPr>
            <p:ph type="sldNum" sz="quarter" idx="12"/>
          </p:nvPr>
        </p:nvSpPr>
        <p:spPr/>
        <p:txBody>
          <a:bodyPr/>
          <a:lstStyle/>
          <a:p>
            <a:fld id="{A77B158F-6B18-1A44-85DB-462F9D389DFB}" type="slidenum">
              <a:rPr lang="en-US" smtClean="0"/>
              <a:t>12</a:t>
            </a:fld>
            <a:endParaRPr lang="en-US"/>
          </a:p>
        </p:txBody>
      </p:sp>
    </p:spTree>
    <p:extLst>
      <p:ext uri="{BB962C8B-B14F-4D97-AF65-F5344CB8AC3E}">
        <p14:creationId xmlns:p14="http://schemas.microsoft.com/office/powerpoint/2010/main" val="28182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A3D7-D4D7-954F-997F-4AC024385AD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493E1D3-5FD2-AE4E-A44E-BD807B671787}"/>
              </a:ext>
            </a:extLst>
          </p:cNvPr>
          <p:cNvSpPr>
            <a:spLocks noGrp="1"/>
          </p:cNvSpPr>
          <p:nvPr>
            <p:ph idx="1"/>
          </p:nvPr>
        </p:nvSpPr>
        <p:spPr>
          <a:xfrm>
            <a:off x="1676619" y="5823284"/>
            <a:ext cx="19057401" cy="6530642"/>
          </a:xfrm>
        </p:spPr>
        <p:txBody>
          <a:bodyPr>
            <a:normAutofit/>
          </a:bodyPr>
          <a:lstStyle/>
          <a:p>
            <a:pPr marL="0" indent="0" algn="ctr">
              <a:buNone/>
            </a:pPr>
            <a:r>
              <a:rPr lang="en-US" sz="9600" dirty="0"/>
              <a:t>Organizational Structure</a:t>
            </a:r>
          </a:p>
        </p:txBody>
      </p:sp>
      <p:sp>
        <p:nvSpPr>
          <p:cNvPr id="4" name="Slide Number Placeholder 3">
            <a:extLst>
              <a:ext uri="{FF2B5EF4-FFF2-40B4-BE49-F238E27FC236}">
                <a16:creationId xmlns:a16="http://schemas.microsoft.com/office/drawing/2014/main" id="{92507DF0-0FB6-D240-B911-BB2384993A79}"/>
              </a:ext>
            </a:extLst>
          </p:cNvPr>
          <p:cNvSpPr>
            <a:spLocks noGrp="1"/>
          </p:cNvSpPr>
          <p:nvPr>
            <p:ph type="sldNum" sz="quarter" idx="12"/>
          </p:nvPr>
        </p:nvSpPr>
        <p:spPr/>
        <p:txBody>
          <a:bodyPr/>
          <a:lstStyle/>
          <a:p>
            <a:fld id="{A77B158F-6B18-1A44-85DB-462F9D389DFB}" type="slidenum">
              <a:rPr lang="en-US" smtClean="0"/>
              <a:t>13</a:t>
            </a:fld>
            <a:endParaRPr lang="en-US"/>
          </a:p>
        </p:txBody>
      </p:sp>
    </p:spTree>
    <p:extLst>
      <p:ext uri="{BB962C8B-B14F-4D97-AF65-F5344CB8AC3E}">
        <p14:creationId xmlns:p14="http://schemas.microsoft.com/office/powerpoint/2010/main" val="140006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72BAC-94DE-4245-BFA5-C3A2A5B8ECE8}"/>
              </a:ext>
            </a:extLst>
          </p:cNvPr>
          <p:cNvSpPr>
            <a:spLocks noGrp="1"/>
          </p:cNvSpPr>
          <p:nvPr>
            <p:ph type="title"/>
          </p:nvPr>
        </p:nvSpPr>
        <p:spPr/>
        <p:txBody>
          <a:bodyPr/>
          <a:lstStyle/>
          <a:p>
            <a:r>
              <a:rPr lang="en-US" dirty="0"/>
              <a:t>Fundraising</a:t>
            </a:r>
          </a:p>
        </p:txBody>
      </p:sp>
      <p:sp>
        <p:nvSpPr>
          <p:cNvPr id="3" name="Content Placeholder 2">
            <a:extLst>
              <a:ext uri="{FF2B5EF4-FFF2-40B4-BE49-F238E27FC236}">
                <a16:creationId xmlns:a16="http://schemas.microsoft.com/office/drawing/2014/main" id="{5BC148D0-4599-B046-AEC8-9D0FE57F6EBB}"/>
              </a:ext>
            </a:extLst>
          </p:cNvPr>
          <p:cNvSpPr>
            <a:spLocks noGrp="1"/>
          </p:cNvSpPr>
          <p:nvPr>
            <p:ph idx="1"/>
          </p:nvPr>
        </p:nvSpPr>
        <p:spPr/>
        <p:txBody>
          <a:bodyPr/>
          <a:lstStyle/>
          <a:p>
            <a:r>
              <a:rPr lang="en-US" dirty="0"/>
              <a:t>Now employing a model of paid support to augment volunteers</a:t>
            </a:r>
          </a:p>
          <a:p>
            <a:r>
              <a:rPr lang="en-US" dirty="0"/>
              <a:t>Established a Sponsor Ambassador program</a:t>
            </a:r>
          </a:p>
          <a:p>
            <a:r>
              <a:rPr lang="en-US" dirty="0"/>
              <a:t>Formal </a:t>
            </a:r>
            <a:r>
              <a:rPr lang="en-US" dirty="0">
                <a:hlinkClick r:id="rId2"/>
              </a:rPr>
              <a:t>Targeted Sponsorship</a:t>
            </a:r>
            <a:r>
              <a:rPr lang="en-US" dirty="0"/>
              <a:t> program</a:t>
            </a:r>
          </a:p>
          <a:p>
            <a:r>
              <a:rPr lang="en-US" dirty="0"/>
              <a:t>Event support</a:t>
            </a:r>
          </a:p>
        </p:txBody>
      </p:sp>
      <p:sp>
        <p:nvSpPr>
          <p:cNvPr id="4" name="Slide Number Placeholder 3">
            <a:extLst>
              <a:ext uri="{FF2B5EF4-FFF2-40B4-BE49-F238E27FC236}">
                <a16:creationId xmlns:a16="http://schemas.microsoft.com/office/drawing/2014/main" id="{0DD7EFE2-F1A1-3F44-80D3-27AEE519BD9F}"/>
              </a:ext>
            </a:extLst>
          </p:cNvPr>
          <p:cNvSpPr>
            <a:spLocks noGrp="1"/>
          </p:cNvSpPr>
          <p:nvPr>
            <p:ph type="sldNum" sz="quarter" idx="12"/>
          </p:nvPr>
        </p:nvSpPr>
        <p:spPr/>
        <p:txBody>
          <a:bodyPr/>
          <a:lstStyle/>
          <a:p>
            <a:fld id="{A77B158F-6B18-1A44-85DB-462F9D389DFB}" type="slidenum">
              <a:rPr lang="en-US" smtClean="0"/>
              <a:t>14</a:t>
            </a:fld>
            <a:endParaRPr lang="en-US"/>
          </a:p>
        </p:txBody>
      </p:sp>
    </p:spTree>
    <p:extLst>
      <p:ext uri="{BB962C8B-B14F-4D97-AF65-F5344CB8AC3E}">
        <p14:creationId xmlns:p14="http://schemas.microsoft.com/office/powerpoint/2010/main" val="219697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3D55-02BD-E942-B1F9-060EDCDD28E5}"/>
              </a:ext>
            </a:extLst>
          </p:cNvPr>
          <p:cNvSpPr>
            <a:spLocks noGrp="1"/>
          </p:cNvSpPr>
          <p:nvPr>
            <p:ph type="title"/>
          </p:nvPr>
        </p:nvSpPr>
        <p:spPr/>
        <p:txBody>
          <a:bodyPr/>
          <a:lstStyle/>
          <a:p>
            <a:r>
              <a:rPr lang="en-US" dirty="0"/>
              <a:t>Infrastructure</a:t>
            </a:r>
          </a:p>
        </p:txBody>
      </p:sp>
      <p:sp>
        <p:nvSpPr>
          <p:cNvPr id="3" name="Content Placeholder 2">
            <a:extLst>
              <a:ext uri="{FF2B5EF4-FFF2-40B4-BE49-F238E27FC236}">
                <a16:creationId xmlns:a16="http://schemas.microsoft.com/office/drawing/2014/main" id="{35C1BF0F-2F4B-4144-9736-57BE86AED359}"/>
              </a:ext>
            </a:extLst>
          </p:cNvPr>
          <p:cNvSpPr>
            <a:spLocks noGrp="1"/>
          </p:cNvSpPr>
          <p:nvPr>
            <p:ph idx="1"/>
          </p:nvPr>
        </p:nvSpPr>
        <p:spPr/>
        <p:txBody>
          <a:bodyPr/>
          <a:lstStyle/>
          <a:p>
            <a:r>
              <a:rPr lang="en-US" dirty="0"/>
              <a:t>Automation of commonly requested work items: https://</a:t>
            </a:r>
            <a:r>
              <a:rPr lang="en-US" dirty="0" err="1"/>
              <a:t>selfserve.apache.org</a:t>
            </a:r>
            <a:r>
              <a:rPr lang="en-US"/>
              <a:t>/</a:t>
            </a:r>
            <a:endParaRPr lang="en-US" dirty="0"/>
          </a:p>
          <a:p>
            <a:r>
              <a:rPr lang="en-US" dirty="0"/>
              <a:t>“</a:t>
            </a:r>
            <a:r>
              <a:rPr lang="en-US" dirty="0" err="1"/>
              <a:t>GitBox</a:t>
            </a:r>
            <a:r>
              <a:rPr lang="en-US" dirty="0"/>
              <a:t>” service allows us to completely automate, authenticate, monitor, and mirror nearly 1,800 GitHub repositories.</a:t>
            </a:r>
          </a:p>
          <a:p>
            <a:r>
              <a:rPr lang="en-US" dirty="0"/>
              <a:t>Evaluating CDN offerings to improve world-wide access </a:t>
            </a:r>
          </a:p>
        </p:txBody>
      </p:sp>
      <p:sp>
        <p:nvSpPr>
          <p:cNvPr id="4" name="Slide Number Placeholder 3">
            <a:extLst>
              <a:ext uri="{FF2B5EF4-FFF2-40B4-BE49-F238E27FC236}">
                <a16:creationId xmlns:a16="http://schemas.microsoft.com/office/drawing/2014/main" id="{2F2F876E-830F-854B-B7E0-0F284E4D323E}"/>
              </a:ext>
            </a:extLst>
          </p:cNvPr>
          <p:cNvSpPr>
            <a:spLocks noGrp="1"/>
          </p:cNvSpPr>
          <p:nvPr>
            <p:ph type="sldNum" sz="quarter" idx="12"/>
          </p:nvPr>
        </p:nvSpPr>
        <p:spPr/>
        <p:txBody>
          <a:bodyPr/>
          <a:lstStyle/>
          <a:p>
            <a:fld id="{A77B158F-6B18-1A44-85DB-462F9D389DFB}" type="slidenum">
              <a:rPr lang="en-US" smtClean="0"/>
              <a:t>15</a:t>
            </a:fld>
            <a:endParaRPr lang="en-US"/>
          </a:p>
        </p:txBody>
      </p:sp>
    </p:spTree>
    <p:extLst>
      <p:ext uri="{BB962C8B-B14F-4D97-AF65-F5344CB8AC3E}">
        <p14:creationId xmlns:p14="http://schemas.microsoft.com/office/powerpoint/2010/main" val="12655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E105D-CED6-B34D-85C9-66E233DD623C}"/>
              </a:ext>
            </a:extLst>
          </p:cNvPr>
          <p:cNvSpPr>
            <a:spLocks noGrp="1"/>
          </p:cNvSpPr>
          <p:nvPr>
            <p:ph type="title"/>
          </p:nvPr>
        </p:nvSpPr>
        <p:spPr/>
        <p:txBody>
          <a:bodyPr/>
          <a:lstStyle/>
          <a:p>
            <a:r>
              <a:rPr lang="en-US" dirty="0"/>
              <a:t>Community Development</a:t>
            </a:r>
          </a:p>
        </p:txBody>
      </p:sp>
      <p:sp>
        <p:nvSpPr>
          <p:cNvPr id="3" name="Content Placeholder 2">
            <a:extLst>
              <a:ext uri="{FF2B5EF4-FFF2-40B4-BE49-F238E27FC236}">
                <a16:creationId xmlns:a16="http://schemas.microsoft.com/office/drawing/2014/main" id="{5CAE2014-0BE1-0747-BEF6-F324DEF5BBF2}"/>
              </a:ext>
            </a:extLst>
          </p:cNvPr>
          <p:cNvSpPr>
            <a:spLocks noGrp="1"/>
          </p:cNvSpPr>
          <p:nvPr>
            <p:ph idx="1"/>
          </p:nvPr>
        </p:nvSpPr>
        <p:spPr/>
        <p:txBody>
          <a:bodyPr/>
          <a:lstStyle/>
          <a:p>
            <a:r>
              <a:rPr lang="en-US" dirty="0"/>
              <a:t>Held multiple roadshows</a:t>
            </a:r>
          </a:p>
          <a:p>
            <a:r>
              <a:rPr lang="en-US" dirty="0"/>
              <a:t>Participated in external conferences</a:t>
            </a:r>
          </a:p>
          <a:p>
            <a:r>
              <a:rPr lang="en-US" dirty="0"/>
              <a:t>Developed new contributor onboarding material</a:t>
            </a:r>
          </a:p>
          <a:p>
            <a:r>
              <a:rPr lang="en-US" dirty="0"/>
              <a:t>Begun to explore how to recognize non-technical contributions</a:t>
            </a:r>
          </a:p>
          <a:p>
            <a:r>
              <a:rPr lang="en-US" dirty="0" err="1"/>
              <a:t>GSoC</a:t>
            </a:r>
            <a:r>
              <a:rPr lang="en-US" dirty="0"/>
              <a:t> – 14</a:t>
            </a:r>
            <a:r>
              <a:rPr lang="en-US" baseline="30000" dirty="0"/>
              <a:t>th</a:t>
            </a:r>
            <a:r>
              <a:rPr lang="en-US" dirty="0"/>
              <a:t> consecutive year</a:t>
            </a:r>
          </a:p>
        </p:txBody>
      </p:sp>
      <p:sp>
        <p:nvSpPr>
          <p:cNvPr id="4" name="Slide Number Placeholder 3">
            <a:extLst>
              <a:ext uri="{FF2B5EF4-FFF2-40B4-BE49-F238E27FC236}">
                <a16:creationId xmlns:a16="http://schemas.microsoft.com/office/drawing/2014/main" id="{9AB45707-F1E0-9B4B-843D-5D6C206B0B4F}"/>
              </a:ext>
            </a:extLst>
          </p:cNvPr>
          <p:cNvSpPr>
            <a:spLocks noGrp="1"/>
          </p:cNvSpPr>
          <p:nvPr>
            <p:ph type="sldNum" sz="quarter" idx="12"/>
          </p:nvPr>
        </p:nvSpPr>
        <p:spPr/>
        <p:txBody>
          <a:bodyPr/>
          <a:lstStyle/>
          <a:p>
            <a:fld id="{A77B158F-6B18-1A44-85DB-462F9D389DFB}" type="slidenum">
              <a:rPr lang="en-US" smtClean="0"/>
              <a:t>16</a:t>
            </a:fld>
            <a:endParaRPr lang="en-US"/>
          </a:p>
        </p:txBody>
      </p:sp>
    </p:spTree>
    <p:extLst>
      <p:ext uri="{BB962C8B-B14F-4D97-AF65-F5344CB8AC3E}">
        <p14:creationId xmlns:p14="http://schemas.microsoft.com/office/powerpoint/2010/main" val="1466842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A708-2AAB-724D-838A-492F5C839FC4}"/>
              </a:ext>
            </a:extLst>
          </p:cNvPr>
          <p:cNvSpPr>
            <a:spLocks noGrp="1"/>
          </p:cNvSpPr>
          <p:nvPr>
            <p:ph type="title"/>
          </p:nvPr>
        </p:nvSpPr>
        <p:spPr/>
        <p:txBody>
          <a:bodyPr/>
          <a:lstStyle/>
          <a:p>
            <a:r>
              <a:rPr lang="en-US" dirty="0"/>
              <a:t> Conferences</a:t>
            </a:r>
          </a:p>
        </p:txBody>
      </p:sp>
      <p:sp>
        <p:nvSpPr>
          <p:cNvPr id="3" name="Content Placeholder 2">
            <a:extLst>
              <a:ext uri="{FF2B5EF4-FFF2-40B4-BE49-F238E27FC236}">
                <a16:creationId xmlns:a16="http://schemas.microsoft.com/office/drawing/2014/main" id="{5326A852-F216-6A49-960A-359D2AAEF881}"/>
              </a:ext>
            </a:extLst>
          </p:cNvPr>
          <p:cNvSpPr>
            <a:spLocks noGrp="1"/>
          </p:cNvSpPr>
          <p:nvPr>
            <p:ph idx="1"/>
          </p:nvPr>
        </p:nvSpPr>
        <p:spPr/>
        <p:txBody>
          <a:bodyPr/>
          <a:lstStyle/>
          <a:p>
            <a:r>
              <a:rPr lang="en-US" dirty="0"/>
              <a:t>Past year:</a:t>
            </a:r>
          </a:p>
          <a:p>
            <a:pPr lvl="1"/>
            <a:r>
              <a:rPr lang="en-US" dirty="0" err="1"/>
              <a:t>ApacheCon</a:t>
            </a:r>
            <a:r>
              <a:rPr lang="en-US" dirty="0"/>
              <a:t> North America 2018, </a:t>
            </a:r>
            <a:r>
              <a:rPr lang="en-US" dirty="0" err="1"/>
              <a:t>Montréal</a:t>
            </a:r>
            <a:r>
              <a:rPr lang="en-US" dirty="0"/>
              <a:t> </a:t>
            </a:r>
          </a:p>
          <a:p>
            <a:pPr lvl="1"/>
            <a:r>
              <a:rPr lang="en-US" dirty="0"/>
              <a:t>Apache Roadshow Berlin </a:t>
            </a:r>
          </a:p>
          <a:p>
            <a:pPr lvl="1"/>
            <a:r>
              <a:rPr lang="en-US" dirty="0"/>
              <a:t>Apache Roadshow DC </a:t>
            </a:r>
          </a:p>
          <a:p>
            <a:pPr lvl="1"/>
            <a:r>
              <a:rPr lang="en-US" dirty="0"/>
              <a:t>Apache Roadshow Chicago </a:t>
            </a:r>
          </a:p>
          <a:p>
            <a:r>
              <a:rPr lang="en-US" dirty="0"/>
              <a:t>Upcoming:</a:t>
            </a:r>
          </a:p>
          <a:p>
            <a:pPr lvl="1"/>
            <a:r>
              <a:rPr lang="en-US" dirty="0" err="1"/>
              <a:t>ApacheCon</a:t>
            </a:r>
            <a:r>
              <a:rPr lang="en-US" dirty="0"/>
              <a:t> Europe, in Berlin </a:t>
            </a:r>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553BDBF6-9517-0E4D-AEC4-E610C7D695F0}"/>
              </a:ext>
            </a:extLst>
          </p:cNvPr>
          <p:cNvSpPr>
            <a:spLocks noGrp="1"/>
          </p:cNvSpPr>
          <p:nvPr>
            <p:ph type="sldNum" sz="quarter" idx="12"/>
          </p:nvPr>
        </p:nvSpPr>
        <p:spPr/>
        <p:txBody>
          <a:bodyPr/>
          <a:lstStyle/>
          <a:p>
            <a:fld id="{A77B158F-6B18-1A44-85DB-462F9D389DFB}" type="slidenum">
              <a:rPr lang="en-US" smtClean="0"/>
              <a:t>17</a:t>
            </a:fld>
            <a:endParaRPr lang="en-US"/>
          </a:p>
        </p:txBody>
      </p:sp>
    </p:spTree>
    <p:extLst>
      <p:ext uri="{BB962C8B-B14F-4D97-AF65-F5344CB8AC3E}">
        <p14:creationId xmlns:p14="http://schemas.microsoft.com/office/powerpoint/2010/main" val="4102938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CBFEC-B340-AE41-BD00-818B6B650E78}"/>
              </a:ext>
            </a:extLst>
          </p:cNvPr>
          <p:cNvSpPr>
            <a:spLocks noGrp="1"/>
          </p:cNvSpPr>
          <p:nvPr>
            <p:ph type="title"/>
          </p:nvPr>
        </p:nvSpPr>
        <p:spPr/>
        <p:txBody>
          <a:bodyPr/>
          <a:lstStyle/>
          <a:p>
            <a:r>
              <a:rPr lang="en-US" dirty="0"/>
              <a:t>Travel Assistance</a:t>
            </a:r>
          </a:p>
        </p:txBody>
      </p:sp>
      <p:sp>
        <p:nvSpPr>
          <p:cNvPr id="3" name="Content Placeholder 2">
            <a:extLst>
              <a:ext uri="{FF2B5EF4-FFF2-40B4-BE49-F238E27FC236}">
                <a16:creationId xmlns:a16="http://schemas.microsoft.com/office/drawing/2014/main" id="{440C4BD6-4D35-6443-A23D-F936EBC8E83B}"/>
              </a:ext>
            </a:extLst>
          </p:cNvPr>
          <p:cNvSpPr>
            <a:spLocks noGrp="1"/>
          </p:cNvSpPr>
          <p:nvPr>
            <p:ph idx="1"/>
          </p:nvPr>
        </p:nvSpPr>
        <p:spPr/>
        <p:txBody>
          <a:bodyPr/>
          <a:lstStyle/>
          <a:p>
            <a:r>
              <a:rPr lang="en-US" dirty="0"/>
              <a:t>13 applicants were accepted for </a:t>
            </a:r>
            <a:r>
              <a:rPr lang="en-US" dirty="0" err="1"/>
              <a:t>ApacheCon</a:t>
            </a:r>
            <a:r>
              <a:rPr lang="en-US" dirty="0"/>
              <a:t> NA</a:t>
            </a:r>
          </a:p>
          <a:p>
            <a:r>
              <a:rPr lang="en-US" dirty="0"/>
              <a:t>17 applicants have been accepted for </a:t>
            </a:r>
            <a:r>
              <a:rPr lang="en-US" dirty="0" err="1"/>
              <a:t>ApacheCon</a:t>
            </a:r>
            <a:r>
              <a:rPr lang="en-US" dirty="0"/>
              <a:t> EU </a:t>
            </a:r>
          </a:p>
        </p:txBody>
      </p:sp>
      <p:sp>
        <p:nvSpPr>
          <p:cNvPr id="4" name="Slide Number Placeholder 3">
            <a:extLst>
              <a:ext uri="{FF2B5EF4-FFF2-40B4-BE49-F238E27FC236}">
                <a16:creationId xmlns:a16="http://schemas.microsoft.com/office/drawing/2014/main" id="{791AAAE6-6E4A-9544-942C-4AEEEFC9F761}"/>
              </a:ext>
            </a:extLst>
          </p:cNvPr>
          <p:cNvSpPr>
            <a:spLocks noGrp="1"/>
          </p:cNvSpPr>
          <p:nvPr>
            <p:ph type="sldNum" sz="quarter" idx="12"/>
          </p:nvPr>
        </p:nvSpPr>
        <p:spPr/>
        <p:txBody>
          <a:bodyPr/>
          <a:lstStyle/>
          <a:p>
            <a:fld id="{A77B158F-6B18-1A44-85DB-462F9D389DFB}" type="slidenum">
              <a:rPr lang="en-US" smtClean="0"/>
              <a:t>18</a:t>
            </a:fld>
            <a:endParaRPr lang="en-US"/>
          </a:p>
        </p:txBody>
      </p:sp>
    </p:spTree>
    <p:extLst>
      <p:ext uri="{BB962C8B-B14F-4D97-AF65-F5344CB8AC3E}">
        <p14:creationId xmlns:p14="http://schemas.microsoft.com/office/powerpoint/2010/main" val="1844831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1E66-22E7-8943-A48E-97184B15D55C}"/>
              </a:ext>
            </a:extLst>
          </p:cNvPr>
          <p:cNvSpPr>
            <a:spLocks noGrp="1"/>
          </p:cNvSpPr>
          <p:nvPr>
            <p:ph type="title"/>
          </p:nvPr>
        </p:nvSpPr>
        <p:spPr/>
        <p:txBody>
          <a:bodyPr/>
          <a:lstStyle/>
          <a:p>
            <a:r>
              <a:rPr lang="en-US" dirty="0"/>
              <a:t>Marketing and Publicity</a:t>
            </a:r>
          </a:p>
        </p:txBody>
      </p:sp>
      <p:sp>
        <p:nvSpPr>
          <p:cNvPr id="3" name="Content Placeholder 2">
            <a:extLst>
              <a:ext uri="{FF2B5EF4-FFF2-40B4-BE49-F238E27FC236}">
                <a16:creationId xmlns:a16="http://schemas.microsoft.com/office/drawing/2014/main" id="{2285FC6B-9C2D-4E4A-AC15-FCF4EBE69085}"/>
              </a:ext>
            </a:extLst>
          </p:cNvPr>
          <p:cNvSpPr>
            <a:spLocks noGrp="1"/>
          </p:cNvSpPr>
          <p:nvPr>
            <p:ph idx="1"/>
          </p:nvPr>
        </p:nvSpPr>
        <p:spPr>
          <a:xfrm>
            <a:off x="1676619" y="2940909"/>
            <a:ext cx="19057401" cy="10502042"/>
          </a:xfrm>
        </p:spPr>
        <p:txBody>
          <a:bodyPr>
            <a:normAutofit fontScale="77500" lnSpcReduction="20000"/>
          </a:bodyPr>
          <a:lstStyle/>
          <a:p>
            <a:r>
              <a:rPr lang="en-US" dirty="0"/>
              <a:t>26 Press Releases</a:t>
            </a:r>
          </a:p>
          <a:p>
            <a:r>
              <a:rPr lang="en-US" dirty="0"/>
              <a:t>96 Informal Announcements</a:t>
            </a:r>
          </a:p>
          <a:p>
            <a:r>
              <a:rPr lang="en-US" dirty="0"/>
              <a:t>480 Tweets</a:t>
            </a:r>
          </a:p>
          <a:p>
            <a:r>
              <a:rPr lang="en-US" dirty="0"/>
              <a:t>53.3K Twitter followers</a:t>
            </a:r>
          </a:p>
          <a:p>
            <a:r>
              <a:rPr lang="en-US" dirty="0"/>
              <a:t>157 LinkedIn posts</a:t>
            </a:r>
          </a:p>
          <a:p>
            <a:r>
              <a:rPr lang="en-US" dirty="0"/>
              <a:t>629.9K LinkedIn impressions</a:t>
            </a:r>
          </a:p>
          <a:p>
            <a:r>
              <a:rPr lang="en-US" dirty="0"/>
              <a:t>59 Media Queries</a:t>
            </a:r>
          </a:p>
          <a:p>
            <a:r>
              <a:rPr lang="en-US" dirty="0"/>
              <a:t>24,220 Media Clips on ASF</a:t>
            </a:r>
          </a:p>
          <a:p>
            <a:r>
              <a:rPr lang="en-US" dirty="0"/>
              <a:t>37,837 Media Clips on Apache projects and </a:t>
            </a:r>
            <a:r>
              <a:rPr lang="en-US" dirty="0" err="1"/>
              <a:t>ApacheCon</a:t>
            </a:r>
            <a:endParaRPr lang="en-US" dirty="0"/>
          </a:p>
          <a:p>
            <a:r>
              <a:rPr lang="en-US" dirty="0"/>
              <a:t>15 Analyst Briefings and Queries</a:t>
            </a:r>
          </a:p>
          <a:p>
            <a:r>
              <a:rPr lang="en-US" dirty="0"/>
              <a:t>345 Analyst Reports</a:t>
            </a:r>
          </a:p>
          <a:p>
            <a:r>
              <a:rPr lang="en-US" dirty="0"/>
              <a:t>52 Apache News Round-Ups</a:t>
            </a:r>
          </a:p>
          <a:p>
            <a:r>
              <a:rPr lang="en-US" dirty="0"/>
              <a:t>3 Quarterly Reports/Operations Summaries</a:t>
            </a:r>
          </a:p>
          <a:p>
            <a:r>
              <a:rPr lang="en-US" dirty="0">
                <a:hlinkClick r:id="rId2"/>
              </a:rPr>
              <a:t>FY 2018 Annual Report</a:t>
            </a:r>
            <a:endParaRPr lang="en-US" dirty="0"/>
          </a:p>
        </p:txBody>
      </p:sp>
      <p:sp>
        <p:nvSpPr>
          <p:cNvPr id="4" name="Slide Number Placeholder 3">
            <a:extLst>
              <a:ext uri="{FF2B5EF4-FFF2-40B4-BE49-F238E27FC236}">
                <a16:creationId xmlns:a16="http://schemas.microsoft.com/office/drawing/2014/main" id="{81306989-F0FD-E740-9414-B8AF943C26AA}"/>
              </a:ext>
            </a:extLst>
          </p:cNvPr>
          <p:cNvSpPr>
            <a:spLocks noGrp="1"/>
          </p:cNvSpPr>
          <p:nvPr>
            <p:ph type="sldNum" sz="quarter" idx="12"/>
          </p:nvPr>
        </p:nvSpPr>
        <p:spPr/>
        <p:txBody>
          <a:bodyPr/>
          <a:lstStyle/>
          <a:p>
            <a:fld id="{A77B158F-6B18-1A44-85DB-462F9D389DFB}" type="slidenum">
              <a:rPr lang="en-US" smtClean="0"/>
              <a:t>19</a:t>
            </a:fld>
            <a:endParaRPr lang="en-US"/>
          </a:p>
        </p:txBody>
      </p:sp>
    </p:spTree>
    <p:extLst>
      <p:ext uri="{BB962C8B-B14F-4D97-AF65-F5344CB8AC3E}">
        <p14:creationId xmlns:p14="http://schemas.microsoft.com/office/powerpoint/2010/main" val="154155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E789-6672-1F49-A757-AA44396A8D32}"/>
              </a:ext>
            </a:extLst>
          </p:cNvPr>
          <p:cNvSpPr>
            <a:spLocks noGrp="1"/>
          </p:cNvSpPr>
          <p:nvPr>
            <p:ph type="title"/>
          </p:nvPr>
        </p:nvSpPr>
        <p:spPr/>
        <p:txBody>
          <a:bodyPr/>
          <a:lstStyle/>
          <a:p>
            <a:r>
              <a:rPr lang="en-US" dirty="0"/>
              <a:t>Welcome to </a:t>
            </a:r>
            <a:r>
              <a:rPr lang="en-US" dirty="0" err="1"/>
              <a:t>ApacheCon</a:t>
            </a:r>
            <a:r>
              <a:rPr lang="en-US" dirty="0"/>
              <a:t> NA</a:t>
            </a:r>
          </a:p>
        </p:txBody>
      </p:sp>
      <p:sp>
        <p:nvSpPr>
          <p:cNvPr id="3" name="Content Placeholder 2">
            <a:extLst>
              <a:ext uri="{FF2B5EF4-FFF2-40B4-BE49-F238E27FC236}">
                <a16:creationId xmlns:a16="http://schemas.microsoft.com/office/drawing/2014/main" id="{9B483198-767D-704A-98CF-D0D6FFB7E6A7}"/>
              </a:ext>
            </a:extLst>
          </p:cNvPr>
          <p:cNvSpPr>
            <a:spLocks noGrp="1"/>
          </p:cNvSpPr>
          <p:nvPr>
            <p:ph idx="1"/>
          </p:nvPr>
        </p:nvSpPr>
        <p:spPr/>
        <p:txBody>
          <a:bodyPr/>
          <a:lstStyle/>
          <a:p>
            <a:r>
              <a:rPr lang="en-US" dirty="0"/>
              <a:t>Has it really been twenty years already?</a:t>
            </a:r>
          </a:p>
        </p:txBody>
      </p:sp>
    </p:spTree>
    <p:extLst>
      <p:ext uri="{BB962C8B-B14F-4D97-AF65-F5344CB8AC3E}">
        <p14:creationId xmlns:p14="http://schemas.microsoft.com/office/powerpoint/2010/main" val="2080638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A5F3-64EE-964C-B675-574383BBC601}"/>
              </a:ext>
            </a:extLst>
          </p:cNvPr>
          <p:cNvSpPr>
            <a:spLocks noGrp="1"/>
          </p:cNvSpPr>
          <p:nvPr>
            <p:ph type="title"/>
          </p:nvPr>
        </p:nvSpPr>
        <p:spPr/>
        <p:txBody>
          <a:bodyPr/>
          <a:lstStyle/>
          <a:p>
            <a:r>
              <a:rPr lang="en-US" dirty="0"/>
              <a:t>Marketing and Publicity</a:t>
            </a:r>
          </a:p>
        </p:txBody>
      </p:sp>
      <p:sp>
        <p:nvSpPr>
          <p:cNvPr id="3" name="Content Placeholder 2">
            <a:extLst>
              <a:ext uri="{FF2B5EF4-FFF2-40B4-BE49-F238E27FC236}">
                <a16:creationId xmlns:a16="http://schemas.microsoft.com/office/drawing/2014/main" id="{E48F25A1-ECCC-6545-9CC2-4288697BAB69}"/>
              </a:ext>
            </a:extLst>
          </p:cNvPr>
          <p:cNvSpPr>
            <a:spLocks noGrp="1"/>
          </p:cNvSpPr>
          <p:nvPr>
            <p:ph idx="1"/>
          </p:nvPr>
        </p:nvSpPr>
        <p:spPr/>
        <p:txBody>
          <a:bodyPr>
            <a:normAutofit fontScale="92500" lnSpcReduction="20000"/>
          </a:bodyPr>
          <a:lstStyle/>
          <a:p>
            <a:r>
              <a:rPr lang="en-US" dirty="0">
                <a:hlinkClick r:id="rId2"/>
              </a:rPr>
              <a:t>20th Anniversary of The Apache Software Foundation</a:t>
            </a:r>
            <a:endParaRPr lang="en-US" dirty="0"/>
          </a:p>
          <a:p>
            <a:r>
              <a:rPr lang="en-US" dirty="0">
                <a:hlinkClick r:id="rId3"/>
              </a:rPr>
              <a:t>The Apache Way to Sustainable Open Source Success</a:t>
            </a:r>
            <a:r>
              <a:rPr lang="en-US" dirty="0"/>
              <a:t> </a:t>
            </a:r>
          </a:p>
          <a:p>
            <a:r>
              <a:rPr lang="en-US" dirty="0">
                <a:hlinkClick r:id="rId4"/>
              </a:rPr>
              <a:t>Apache in 2018: By The Digits</a:t>
            </a:r>
            <a:r>
              <a:rPr lang="en-US" dirty="0"/>
              <a:t> </a:t>
            </a:r>
          </a:p>
          <a:p>
            <a:r>
              <a:rPr lang="en-US" dirty="0">
                <a:hlinkClick r:id="rId5"/>
              </a:rPr>
              <a:t>"Success at Apache"</a:t>
            </a:r>
            <a:endParaRPr lang="en-US" dirty="0"/>
          </a:p>
          <a:p>
            <a:r>
              <a:rPr lang="en-US" dirty="0"/>
              <a:t>ASF Sponsor profiles: </a:t>
            </a:r>
            <a:r>
              <a:rPr lang="en-US" dirty="0">
                <a:hlinkClick r:id="rId6"/>
              </a:rPr>
              <a:t>Bloomberg</a:t>
            </a:r>
            <a:r>
              <a:rPr lang="en-US" dirty="0"/>
              <a:t> </a:t>
            </a:r>
            <a:r>
              <a:rPr lang="en-US" dirty="0" err="1">
                <a:hlinkClick r:id="rId7"/>
              </a:rPr>
              <a:t>Leaseweb</a:t>
            </a:r>
            <a:endParaRPr lang="en-US" dirty="0"/>
          </a:p>
          <a:p>
            <a:r>
              <a:rPr lang="en-US" dirty="0">
                <a:hlinkClick r:id="rId8"/>
              </a:rPr>
              <a:t>Giving Tuesday: Individual Giving campaign</a:t>
            </a:r>
            <a:r>
              <a:rPr lang="en-US" dirty="0"/>
              <a:t> </a:t>
            </a:r>
          </a:p>
          <a:p>
            <a:r>
              <a:rPr lang="en-US" dirty="0">
                <a:hlinkClick r:id="rId9"/>
              </a:rPr>
              <a:t>Project Perspectives: Apache </a:t>
            </a:r>
            <a:r>
              <a:rPr lang="en-US" dirty="0" err="1">
                <a:hlinkClick r:id="rId9"/>
              </a:rPr>
              <a:t>RocketMQ</a:t>
            </a:r>
            <a:r>
              <a:rPr lang="en-US" dirty="0">
                <a:hlinkClick r:id="rId9"/>
              </a:rPr>
              <a:t> and The Apache Way</a:t>
            </a:r>
            <a:endParaRPr lang="en-US" dirty="0"/>
          </a:p>
          <a:p>
            <a:r>
              <a:rPr lang="en-US" dirty="0"/>
              <a:t>Launch of Central Services to expand support for creative and outreach projects</a:t>
            </a:r>
          </a:p>
          <a:p>
            <a:r>
              <a:rPr lang="en-US" dirty="0"/>
              <a:t>Planning redesign of </a:t>
            </a:r>
            <a:r>
              <a:rPr lang="en-US" dirty="0" err="1">
                <a:hlinkClick r:id="rId10"/>
              </a:rPr>
              <a:t>apachecon.com</a:t>
            </a:r>
            <a:br>
              <a:rPr lang="en-US" dirty="0"/>
            </a:br>
            <a:endParaRPr lang="en-US" dirty="0"/>
          </a:p>
        </p:txBody>
      </p:sp>
      <p:sp>
        <p:nvSpPr>
          <p:cNvPr id="4" name="Slide Number Placeholder 3">
            <a:extLst>
              <a:ext uri="{FF2B5EF4-FFF2-40B4-BE49-F238E27FC236}">
                <a16:creationId xmlns:a16="http://schemas.microsoft.com/office/drawing/2014/main" id="{E4CA4749-D062-874D-8407-4D315173C0FE}"/>
              </a:ext>
            </a:extLst>
          </p:cNvPr>
          <p:cNvSpPr>
            <a:spLocks noGrp="1"/>
          </p:cNvSpPr>
          <p:nvPr>
            <p:ph type="sldNum" sz="quarter" idx="12"/>
          </p:nvPr>
        </p:nvSpPr>
        <p:spPr/>
        <p:txBody>
          <a:bodyPr/>
          <a:lstStyle/>
          <a:p>
            <a:fld id="{A77B158F-6B18-1A44-85DB-462F9D389DFB}" type="slidenum">
              <a:rPr lang="en-US" smtClean="0"/>
              <a:t>20</a:t>
            </a:fld>
            <a:endParaRPr lang="en-US"/>
          </a:p>
        </p:txBody>
      </p:sp>
    </p:spTree>
    <p:extLst>
      <p:ext uri="{BB962C8B-B14F-4D97-AF65-F5344CB8AC3E}">
        <p14:creationId xmlns:p14="http://schemas.microsoft.com/office/powerpoint/2010/main" val="2324570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F81AF-2A32-CA4F-9507-080AF706DFBA}"/>
              </a:ext>
            </a:extLst>
          </p:cNvPr>
          <p:cNvSpPr>
            <a:spLocks noGrp="1"/>
          </p:cNvSpPr>
          <p:nvPr>
            <p:ph type="title"/>
          </p:nvPr>
        </p:nvSpPr>
        <p:spPr/>
        <p:txBody>
          <a:bodyPr/>
          <a:lstStyle/>
          <a:p>
            <a:r>
              <a:rPr lang="en-US" dirty="0"/>
              <a:t>Trademarks and Branding</a:t>
            </a:r>
          </a:p>
        </p:txBody>
      </p:sp>
      <p:sp>
        <p:nvSpPr>
          <p:cNvPr id="3" name="Content Placeholder 2">
            <a:extLst>
              <a:ext uri="{FF2B5EF4-FFF2-40B4-BE49-F238E27FC236}">
                <a16:creationId xmlns:a16="http://schemas.microsoft.com/office/drawing/2014/main" id="{1839EDDB-3463-AC4D-BB07-EAA9E92699E3}"/>
              </a:ext>
            </a:extLst>
          </p:cNvPr>
          <p:cNvSpPr>
            <a:spLocks noGrp="1"/>
          </p:cNvSpPr>
          <p:nvPr>
            <p:ph idx="1"/>
          </p:nvPr>
        </p:nvSpPr>
        <p:spPr/>
        <p:txBody>
          <a:bodyPr/>
          <a:lstStyle/>
          <a:p>
            <a:r>
              <a:rPr lang="en-US" dirty="0"/>
              <a:t>Processes requests to use Apache marks for events, merchandise and publications </a:t>
            </a:r>
          </a:p>
          <a:p>
            <a:r>
              <a:rPr lang="en-US" dirty="0"/>
              <a:t>Legal support for Registration, Renewal, Assignment, and Infringement</a:t>
            </a:r>
          </a:p>
          <a:p>
            <a:r>
              <a:rPr lang="en-US" dirty="0"/>
              <a:t>Notable this year: a number of organizations that created new software licenses based on the Apache License, Version 2.0.  We worked with them to ensure that their licenses were correctly named.</a:t>
            </a:r>
          </a:p>
        </p:txBody>
      </p:sp>
      <p:sp>
        <p:nvSpPr>
          <p:cNvPr id="4" name="Slide Number Placeholder 3">
            <a:extLst>
              <a:ext uri="{FF2B5EF4-FFF2-40B4-BE49-F238E27FC236}">
                <a16:creationId xmlns:a16="http://schemas.microsoft.com/office/drawing/2014/main" id="{76C47F13-8AAF-DC4A-A827-DA6BB599EB0A}"/>
              </a:ext>
            </a:extLst>
          </p:cNvPr>
          <p:cNvSpPr>
            <a:spLocks noGrp="1"/>
          </p:cNvSpPr>
          <p:nvPr>
            <p:ph type="sldNum" sz="quarter" idx="12"/>
          </p:nvPr>
        </p:nvSpPr>
        <p:spPr/>
        <p:txBody>
          <a:bodyPr/>
          <a:lstStyle/>
          <a:p>
            <a:fld id="{A77B158F-6B18-1A44-85DB-462F9D389DFB}" type="slidenum">
              <a:rPr lang="en-US" smtClean="0"/>
              <a:t>21</a:t>
            </a:fld>
            <a:endParaRPr lang="en-US"/>
          </a:p>
        </p:txBody>
      </p:sp>
    </p:spTree>
    <p:extLst>
      <p:ext uri="{BB962C8B-B14F-4D97-AF65-F5344CB8AC3E}">
        <p14:creationId xmlns:p14="http://schemas.microsoft.com/office/powerpoint/2010/main" val="2452384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EFC5-A945-0A4D-8065-A203D2787409}"/>
              </a:ext>
            </a:extLst>
          </p:cNvPr>
          <p:cNvSpPr>
            <a:spLocks noGrp="1"/>
          </p:cNvSpPr>
          <p:nvPr>
            <p:ph type="title"/>
          </p:nvPr>
        </p:nvSpPr>
        <p:spPr/>
        <p:txBody>
          <a:bodyPr/>
          <a:lstStyle/>
          <a:p>
            <a:r>
              <a:rPr lang="en-US" dirty="0"/>
              <a:t>Legal Affairs</a:t>
            </a:r>
          </a:p>
        </p:txBody>
      </p:sp>
      <p:sp>
        <p:nvSpPr>
          <p:cNvPr id="3" name="Content Placeholder 2">
            <a:extLst>
              <a:ext uri="{FF2B5EF4-FFF2-40B4-BE49-F238E27FC236}">
                <a16:creationId xmlns:a16="http://schemas.microsoft.com/office/drawing/2014/main" id="{87191DD8-22D0-CA4A-BBC1-FE7F02DC5BD6}"/>
              </a:ext>
            </a:extLst>
          </p:cNvPr>
          <p:cNvSpPr>
            <a:spLocks noGrp="1"/>
          </p:cNvSpPr>
          <p:nvPr>
            <p:ph idx="1"/>
          </p:nvPr>
        </p:nvSpPr>
        <p:spPr/>
        <p:txBody>
          <a:bodyPr>
            <a:normAutofit lnSpcReduction="10000"/>
          </a:bodyPr>
          <a:lstStyle/>
          <a:p>
            <a:r>
              <a:rPr lang="en-US" dirty="0"/>
              <a:t>Sponsor put on US restricted entity list</a:t>
            </a:r>
          </a:p>
          <a:p>
            <a:r>
              <a:rPr lang="en-US" dirty="0"/>
              <a:t>Export compliance procedures</a:t>
            </a:r>
          </a:p>
          <a:p>
            <a:r>
              <a:rPr lang="en-US" dirty="0"/>
              <a:t>Incubator release policy</a:t>
            </a:r>
          </a:p>
          <a:p>
            <a:r>
              <a:rPr lang="en-US" dirty="0"/>
              <a:t>DMCA registration</a:t>
            </a:r>
          </a:p>
          <a:p>
            <a:r>
              <a:rPr lang="en-US" dirty="0"/>
              <a:t>General license questions</a:t>
            </a:r>
          </a:p>
          <a:p>
            <a:r>
              <a:rPr lang="en-US" dirty="0"/>
              <a:t>Formal line of communication to our pro-bono counsel</a:t>
            </a:r>
          </a:p>
          <a:p>
            <a:r>
              <a:rPr lang="en-US" dirty="0"/>
              <a:t>Interfacing with legal counterparts in other foundations</a:t>
            </a:r>
          </a:p>
          <a:p>
            <a:r>
              <a:rPr lang="en-US" dirty="0"/>
              <a:t>Policies for modified licenses</a:t>
            </a:r>
          </a:p>
          <a:p>
            <a:r>
              <a:rPr lang="en-US" dirty="0"/>
              <a:t>Reviewing contracts</a:t>
            </a:r>
          </a:p>
        </p:txBody>
      </p:sp>
      <p:sp>
        <p:nvSpPr>
          <p:cNvPr id="4" name="Slide Number Placeholder 3">
            <a:extLst>
              <a:ext uri="{FF2B5EF4-FFF2-40B4-BE49-F238E27FC236}">
                <a16:creationId xmlns:a16="http://schemas.microsoft.com/office/drawing/2014/main" id="{BD9E0C28-AB1B-EC46-B179-1D50A2E4E286}"/>
              </a:ext>
            </a:extLst>
          </p:cNvPr>
          <p:cNvSpPr>
            <a:spLocks noGrp="1"/>
          </p:cNvSpPr>
          <p:nvPr>
            <p:ph type="sldNum" sz="quarter" idx="12"/>
          </p:nvPr>
        </p:nvSpPr>
        <p:spPr/>
        <p:txBody>
          <a:bodyPr/>
          <a:lstStyle/>
          <a:p>
            <a:fld id="{A77B158F-6B18-1A44-85DB-462F9D389DFB}" type="slidenum">
              <a:rPr lang="en-US" smtClean="0"/>
              <a:t>22</a:t>
            </a:fld>
            <a:endParaRPr lang="en-US"/>
          </a:p>
        </p:txBody>
      </p:sp>
    </p:spTree>
    <p:extLst>
      <p:ext uri="{BB962C8B-B14F-4D97-AF65-F5344CB8AC3E}">
        <p14:creationId xmlns:p14="http://schemas.microsoft.com/office/powerpoint/2010/main" val="3556464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4C0F5-EBAF-714A-AEFC-8150A6792361}"/>
              </a:ext>
            </a:extLst>
          </p:cNvPr>
          <p:cNvSpPr>
            <a:spLocks noGrp="1"/>
          </p:cNvSpPr>
          <p:nvPr>
            <p:ph type="title"/>
          </p:nvPr>
        </p:nvSpPr>
        <p:spPr/>
        <p:txBody>
          <a:bodyPr/>
          <a:lstStyle/>
          <a:p>
            <a:r>
              <a:rPr lang="en-US" dirty="0"/>
              <a:t>Treasurer and Finance</a:t>
            </a:r>
          </a:p>
        </p:txBody>
      </p:sp>
      <p:sp>
        <p:nvSpPr>
          <p:cNvPr id="3" name="Content Placeholder 2">
            <a:extLst>
              <a:ext uri="{FF2B5EF4-FFF2-40B4-BE49-F238E27FC236}">
                <a16:creationId xmlns:a16="http://schemas.microsoft.com/office/drawing/2014/main" id="{FB801BA6-5BB3-DF46-B30B-3B9F604A1987}"/>
              </a:ext>
            </a:extLst>
          </p:cNvPr>
          <p:cNvSpPr>
            <a:spLocks noGrp="1"/>
          </p:cNvSpPr>
          <p:nvPr>
            <p:ph idx="1"/>
          </p:nvPr>
        </p:nvSpPr>
        <p:spPr/>
        <p:txBody>
          <a:bodyPr/>
          <a:lstStyle/>
          <a:p>
            <a:pPr lvl="1"/>
            <a:r>
              <a:rPr lang="en-US" dirty="0">
                <a:hlinkClick r:id="rId2"/>
              </a:rPr>
              <a:t>Five year plan</a:t>
            </a:r>
            <a:endParaRPr lang="en-US" dirty="0"/>
          </a:p>
          <a:p>
            <a:pPr lvl="1"/>
            <a:r>
              <a:rPr lang="en-US" dirty="0">
                <a:hlinkClick r:id="rId3"/>
              </a:rPr>
              <a:t>Budget</a:t>
            </a:r>
            <a:endParaRPr lang="en-US" dirty="0"/>
          </a:p>
          <a:p>
            <a:pPr lvl="2"/>
            <a:r>
              <a:rPr lang="en-US" dirty="0"/>
              <a:t>Monthly we review budget vs actual</a:t>
            </a:r>
          </a:p>
          <a:p>
            <a:pPr lvl="2"/>
            <a:r>
              <a:rPr lang="en-US" dirty="0"/>
              <a:t>We are consistently under budget in terms of expenses, and consistently exceed our budget in terms of donations.</a:t>
            </a:r>
          </a:p>
          <a:p>
            <a:pPr lvl="1"/>
            <a:r>
              <a:rPr lang="en-US" dirty="0"/>
              <a:t>Last year we passed our first ever audit</a:t>
            </a:r>
          </a:p>
          <a:p>
            <a:pPr lvl="2"/>
            <a:r>
              <a:rPr lang="en-US" dirty="0"/>
              <a:t>”unqualified”</a:t>
            </a:r>
          </a:p>
          <a:p>
            <a:pPr lvl="1"/>
            <a:r>
              <a:rPr lang="en-US" dirty="0">
                <a:hlinkClick r:id="rId4"/>
              </a:rPr>
              <a:t>990’s and other financial records</a:t>
            </a:r>
            <a:endParaRPr lang="en-US" dirty="0"/>
          </a:p>
          <a:p>
            <a:pPr lvl="1"/>
            <a:r>
              <a:rPr lang="en-US" dirty="0"/>
              <a:t>Board </a:t>
            </a:r>
            <a:r>
              <a:rPr lang="en-US" dirty="0">
                <a:hlinkClick r:id="rId5"/>
              </a:rPr>
              <a:t>minutes</a:t>
            </a:r>
            <a:r>
              <a:rPr lang="en-US" dirty="0"/>
              <a:t>, </a:t>
            </a:r>
            <a:r>
              <a:rPr lang="en-US" dirty="0">
                <a:hlinkClick r:id="rId6"/>
              </a:rPr>
              <a:t>categorized</a:t>
            </a:r>
            <a:endParaRPr lang="en-US" dirty="0"/>
          </a:p>
        </p:txBody>
      </p:sp>
      <p:sp>
        <p:nvSpPr>
          <p:cNvPr id="4" name="Slide Number Placeholder 3">
            <a:extLst>
              <a:ext uri="{FF2B5EF4-FFF2-40B4-BE49-F238E27FC236}">
                <a16:creationId xmlns:a16="http://schemas.microsoft.com/office/drawing/2014/main" id="{8648ED16-EE51-F44E-826D-EC0C52855ED6}"/>
              </a:ext>
            </a:extLst>
          </p:cNvPr>
          <p:cNvSpPr>
            <a:spLocks noGrp="1"/>
          </p:cNvSpPr>
          <p:nvPr>
            <p:ph type="sldNum" sz="quarter" idx="12"/>
          </p:nvPr>
        </p:nvSpPr>
        <p:spPr/>
        <p:txBody>
          <a:bodyPr/>
          <a:lstStyle/>
          <a:p>
            <a:fld id="{A77B158F-6B18-1A44-85DB-462F9D389DFB}" type="slidenum">
              <a:rPr lang="en-US" smtClean="0"/>
              <a:t>23</a:t>
            </a:fld>
            <a:endParaRPr lang="en-US"/>
          </a:p>
        </p:txBody>
      </p:sp>
    </p:spTree>
    <p:extLst>
      <p:ext uri="{BB962C8B-B14F-4D97-AF65-F5344CB8AC3E}">
        <p14:creationId xmlns:p14="http://schemas.microsoft.com/office/powerpoint/2010/main" val="3495191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3257-25C1-A348-81E1-156082C719B0}"/>
              </a:ext>
            </a:extLst>
          </p:cNvPr>
          <p:cNvSpPr>
            <a:spLocks noGrp="1"/>
          </p:cNvSpPr>
          <p:nvPr>
            <p:ph type="title"/>
          </p:nvPr>
        </p:nvSpPr>
        <p:spPr/>
        <p:txBody>
          <a:bodyPr/>
          <a:lstStyle/>
          <a:p>
            <a:r>
              <a:rPr lang="en-US" dirty="0"/>
              <a:t>Diversity and Inclusion</a:t>
            </a:r>
          </a:p>
        </p:txBody>
      </p:sp>
      <p:sp>
        <p:nvSpPr>
          <p:cNvPr id="3" name="Content Placeholder 2">
            <a:extLst>
              <a:ext uri="{FF2B5EF4-FFF2-40B4-BE49-F238E27FC236}">
                <a16:creationId xmlns:a16="http://schemas.microsoft.com/office/drawing/2014/main" id="{1AE7A8DE-9588-7043-A7CC-78B78156DD27}"/>
              </a:ext>
            </a:extLst>
          </p:cNvPr>
          <p:cNvSpPr>
            <a:spLocks noGrp="1"/>
          </p:cNvSpPr>
          <p:nvPr>
            <p:ph idx="1"/>
          </p:nvPr>
        </p:nvSpPr>
        <p:spPr/>
        <p:txBody>
          <a:bodyPr/>
          <a:lstStyle/>
          <a:p>
            <a:r>
              <a:rPr lang="en-US" dirty="0"/>
              <a:t>Survey Design</a:t>
            </a:r>
          </a:p>
          <a:p>
            <a:r>
              <a:rPr lang="en-US" dirty="0"/>
              <a:t>Contributor Experience Research</a:t>
            </a:r>
          </a:p>
          <a:p>
            <a:r>
              <a:rPr lang="en-US" dirty="0" err="1">
                <a:hlinkClick r:id="rId2"/>
              </a:rPr>
              <a:t>Outreachy</a:t>
            </a:r>
            <a:endParaRPr lang="en-US" dirty="0"/>
          </a:p>
        </p:txBody>
      </p:sp>
      <p:sp>
        <p:nvSpPr>
          <p:cNvPr id="4" name="Slide Number Placeholder 3">
            <a:extLst>
              <a:ext uri="{FF2B5EF4-FFF2-40B4-BE49-F238E27FC236}">
                <a16:creationId xmlns:a16="http://schemas.microsoft.com/office/drawing/2014/main" id="{F220DB44-E9F5-CD43-AB75-47BF062628C3}"/>
              </a:ext>
            </a:extLst>
          </p:cNvPr>
          <p:cNvSpPr>
            <a:spLocks noGrp="1"/>
          </p:cNvSpPr>
          <p:nvPr>
            <p:ph type="sldNum" sz="quarter" idx="12"/>
          </p:nvPr>
        </p:nvSpPr>
        <p:spPr/>
        <p:txBody>
          <a:bodyPr/>
          <a:lstStyle/>
          <a:p>
            <a:fld id="{A77B158F-6B18-1A44-85DB-462F9D389DFB}" type="slidenum">
              <a:rPr lang="en-US" smtClean="0"/>
              <a:t>24</a:t>
            </a:fld>
            <a:endParaRPr lang="en-US"/>
          </a:p>
        </p:txBody>
      </p:sp>
    </p:spTree>
    <p:extLst>
      <p:ext uri="{BB962C8B-B14F-4D97-AF65-F5344CB8AC3E}">
        <p14:creationId xmlns:p14="http://schemas.microsoft.com/office/powerpoint/2010/main" val="277865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84B83B6-B2E2-F943-9E5C-D996C33E607C}"/>
              </a:ext>
            </a:extLst>
          </p:cNvPr>
          <p:cNvPicPr>
            <a:picLocks noGrp="1" noChangeAspect="1"/>
          </p:cNvPicPr>
          <p:nvPr>
            <p:ph idx="1"/>
          </p:nvPr>
        </p:nvPicPr>
        <p:blipFill>
          <a:blip r:embed="rId3"/>
          <a:stretch>
            <a:fillRect/>
          </a:stretch>
        </p:blipFill>
        <p:spPr>
          <a:xfrm>
            <a:off x="340519" y="1539621"/>
            <a:ext cx="20619720" cy="10636758"/>
          </a:xfrm>
        </p:spPr>
      </p:pic>
      <p:sp>
        <p:nvSpPr>
          <p:cNvPr id="4" name="Slide Number Placeholder 3">
            <a:extLst>
              <a:ext uri="{FF2B5EF4-FFF2-40B4-BE49-F238E27FC236}">
                <a16:creationId xmlns:a16="http://schemas.microsoft.com/office/drawing/2014/main" id="{7130A97A-8E4A-F44F-BEE6-FFF0BADE30AD}"/>
              </a:ext>
            </a:extLst>
          </p:cNvPr>
          <p:cNvSpPr>
            <a:spLocks noGrp="1"/>
          </p:cNvSpPr>
          <p:nvPr>
            <p:ph type="sldNum" sz="quarter" idx="12"/>
          </p:nvPr>
        </p:nvSpPr>
        <p:spPr/>
        <p:txBody>
          <a:bodyPr/>
          <a:lstStyle/>
          <a:p>
            <a:fld id="{A77B158F-6B18-1A44-85DB-462F9D389DFB}" type="slidenum">
              <a:rPr lang="en-US" smtClean="0"/>
              <a:t>25</a:t>
            </a:fld>
            <a:endParaRPr lang="en-US"/>
          </a:p>
        </p:txBody>
      </p:sp>
    </p:spTree>
    <p:extLst>
      <p:ext uri="{BB962C8B-B14F-4D97-AF65-F5344CB8AC3E}">
        <p14:creationId xmlns:p14="http://schemas.microsoft.com/office/powerpoint/2010/main" val="588202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FCAC-0343-8D4D-90E0-D9FE81336ABC}"/>
              </a:ext>
            </a:extLst>
          </p:cNvPr>
          <p:cNvSpPr>
            <a:spLocks noGrp="1"/>
          </p:cNvSpPr>
          <p:nvPr>
            <p:ph type="title"/>
          </p:nvPr>
        </p:nvSpPr>
        <p:spPr/>
        <p:txBody>
          <a:bodyPr/>
          <a:lstStyle/>
          <a:p>
            <a:r>
              <a:rPr lang="en-US" dirty="0"/>
              <a:t>Worth Watching</a:t>
            </a:r>
          </a:p>
        </p:txBody>
      </p:sp>
      <p:sp>
        <p:nvSpPr>
          <p:cNvPr id="3" name="Content Placeholder 2">
            <a:extLst>
              <a:ext uri="{FF2B5EF4-FFF2-40B4-BE49-F238E27FC236}">
                <a16:creationId xmlns:a16="http://schemas.microsoft.com/office/drawing/2014/main" id="{3057080C-9657-1A46-B01F-BB065DACDC98}"/>
              </a:ext>
            </a:extLst>
          </p:cNvPr>
          <p:cNvSpPr>
            <a:spLocks noGrp="1"/>
          </p:cNvSpPr>
          <p:nvPr>
            <p:ph idx="1"/>
          </p:nvPr>
        </p:nvSpPr>
        <p:spPr/>
        <p:txBody>
          <a:bodyPr/>
          <a:lstStyle/>
          <a:p>
            <a:r>
              <a:rPr lang="en-US" dirty="0"/>
              <a:t>Ross </a:t>
            </a:r>
            <a:r>
              <a:rPr lang="en-US" dirty="0" err="1"/>
              <a:t>Gardler’s</a:t>
            </a:r>
            <a:r>
              <a:rPr lang="en-US" dirty="0"/>
              <a:t> </a:t>
            </a:r>
            <a:r>
              <a:rPr lang="en-US" dirty="0">
                <a:hlinkClick r:id="rId2"/>
              </a:rPr>
              <a:t>2015 State of the Feather</a:t>
            </a:r>
            <a:r>
              <a:rPr lang="en-US" dirty="0"/>
              <a:t> (starting at 18:40)</a:t>
            </a:r>
          </a:p>
          <a:p>
            <a:r>
              <a:rPr lang="en-US" dirty="0"/>
              <a:t>Gris Cueva’s </a:t>
            </a:r>
            <a:r>
              <a:rPr lang="en-US" dirty="0">
                <a:hlinkClick r:id="rId3"/>
              </a:rPr>
              <a:t>The State of Diversity in Open Source &amp; the ASF</a:t>
            </a:r>
            <a:r>
              <a:rPr lang="en-US" dirty="0"/>
              <a:t>, Wednesday, 11th Sep, 11:00 - 11:50</a:t>
            </a:r>
          </a:p>
          <a:p>
            <a:endParaRPr lang="en-US" dirty="0"/>
          </a:p>
        </p:txBody>
      </p:sp>
      <p:sp>
        <p:nvSpPr>
          <p:cNvPr id="4" name="Slide Number Placeholder 3">
            <a:extLst>
              <a:ext uri="{FF2B5EF4-FFF2-40B4-BE49-F238E27FC236}">
                <a16:creationId xmlns:a16="http://schemas.microsoft.com/office/drawing/2014/main" id="{EEB804E3-C478-5345-847A-6D681C00137A}"/>
              </a:ext>
            </a:extLst>
          </p:cNvPr>
          <p:cNvSpPr>
            <a:spLocks noGrp="1"/>
          </p:cNvSpPr>
          <p:nvPr>
            <p:ph type="sldNum" sz="quarter" idx="12"/>
          </p:nvPr>
        </p:nvSpPr>
        <p:spPr/>
        <p:txBody>
          <a:bodyPr/>
          <a:lstStyle/>
          <a:p>
            <a:fld id="{A77B158F-6B18-1A44-85DB-462F9D389DFB}" type="slidenum">
              <a:rPr lang="en-US" smtClean="0"/>
              <a:t>26</a:t>
            </a:fld>
            <a:endParaRPr lang="en-US"/>
          </a:p>
        </p:txBody>
      </p:sp>
    </p:spTree>
    <p:extLst>
      <p:ext uri="{BB962C8B-B14F-4D97-AF65-F5344CB8AC3E}">
        <p14:creationId xmlns:p14="http://schemas.microsoft.com/office/powerpoint/2010/main" val="1108632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A3D7-D4D7-954F-997F-4AC024385AD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493E1D3-5FD2-AE4E-A44E-BD807B671787}"/>
              </a:ext>
            </a:extLst>
          </p:cNvPr>
          <p:cNvSpPr>
            <a:spLocks noGrp="1"/>
          </p:cNvSpPr>
          <p:nvPr>
            <p:ph idx="1"/>
          </p:nvPr>
        </p:nvSpPr>
        <p:spPr>
          <a:xfrm>
            <a:off x="1676619" y="5823284"/>
            <a:ext cx="19057401" cy="6530642"/>
          </a:xfrm>
        </p:spPr>
        <p:txBody>
          <a:bodyPr>
            <a:normAutofit/>
          </a:bodyPr>
          <a:lstStyle/>
          <a:p>
            <a:pPr marL="0" indent="0" algn="ctr">
              <a:buNone/>
            </a:pPr>
            <a:r>
              <a:rPr lang="en-US" sz="9600" dirty="0"/>
              <a:t>Conference Sponsors</a:t>
            </a:r>
          </a:p>
        </p:txBody>
      </p:sp>
      <p:sp>
        <p:nvSpPr>
          <p:cNvPr id="4" name="Slide Number Placeholder 3">
            <a:extLst>
              <a:ext uri="{FF2B5EF4-FFF2-40B4-BE49-F238E27FC236}">
                <a16:creationId xmlns:a16="http://schemas.microsoft.com/office/drawing/2014/main" id="{92507DF0-0FB6-D240-B911-BB2384993A79}"/>
              </a:ext>
            </a:extLst>
          </p:cNvPr>
          <p:cNvSpPr>
            <a:spLocks noGrp="1"/>
          </p:cNvSpPr>
          <p:nvPr>
            <p:ph type="sldNum" sz="quarter" idx="12"/>
          </p:nvPr>
        </p:nvSpPr>
        <p:spPr/>
        <p:txBody>
          <a:bodyPr/>
          <a:lstStyle/>
          <a:p>
            <a:fld id="{A77B158F-6B18-1A44-85DB-462F9D389DFB}" type="slidenum">
              <a:rPr lang="en-US" smtClean="0"/>
              <a:t>27</a:t>
            </a:fld>
            <a:endParaRPr lang="en-US"/>
          </a:p>
        </p:txBody>
      </p:sp>
    </p:spTree>
    <p:extLst>
      <p:ext uri="{BB962C8B-B14F-4D97-AF65-F5344CB8AC3E}">
        <p14:creationId xmlns:p14="http://schemas.microsoft.com/office/powerpoint/2010/main" val="3413571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F5780-D8FE-FE47-8FB7-9498EA33DC27}"/>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6C842BF-D9B2-354C-A3C3-824205238C03}"/>
              </a:ext>
            </a:extLst>
          </p:cNvPr>
          <p:cNvPicPr>
            <a:picLocks noGrp="1" noChangeAspect="1"/>
          </p:cNvPicPr>
          <p:nvPr>
            <p:ph idx="1"/>
          </p:nvPr>
        </p:nvPicPr>
        <p:blipFill>
          <a:blip r:embed="rId2"/>
          <a:stretch>
            <a:fillRect/>
          </a:stretch>
        </p:blipFill>
        <p:spPr>
          <a:xfrm>
            <a:off x="451314" y="1164750"/>
            <a:ext cx="20800695" cy="11132439"/>
          </a:xfrm>
        </p:spPr>
      </p:pic>
      <p:sp>
        <p:nvSpPr>
          <p:cNvPr id="4" name="Slide Number Placeholder 3">
            <a:extLst>
              <a:ext uri="{FF2B5EF4-FFF2-40B4-BE49-F238E27FC236}">
                <a16:creationId xmlns:a16="http://schemas.microsoft.com/office/drawing/2014/main" id="{28CF6036-7DF9-F544-8F70-055A1B5A2AF3}"/>
              </a:ext>
            </a:extLst>
          </p:cNvPr>
          <p:cNvSpPr>
            <a:spLocks noGrp="1"/>
          </p:cNvSpPr>
          <p:nvPr>
            <p:ph type="sldNum" sz="quarter" idx="12"/>
          </p:nvPr>
        </p:nvSpPr>
        <p:spPr/>
        <p:txBody>
          <a:bodyPr/>
          <a:lstStyle/>
          <a:p>
            <a:fld id="{A77B158F-6B18-1A44-85DB-462F9D389DFB}" type="slidenum">
              <a:rPr lang="en-US" smtClean="0"/>
              <a:t>28</a:t>
            </a:fld>
            <a:endParaRPr lang="en-US"/>
          </a:p>
        </p:txBody>
      </p:sp>
    </p:spTree>
    <p:extLst>
      <p:ext uri="{BB962C8B-B14F-4D97-AF65-F5344CB8AC3E}">
        <p14:creationId xmlns:p14="http://schemas.microsoft.com/office/powerpoint/2010/main" val="3367855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F5170-A586-7B47-8A56-2A05B326F3A3}"/>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3F8E9609-F7C7-0340-B4B7-80D6273B69DD}"/>
              </a:ext>
            </a:extLst>
          </p:cNvPr>
          <p:cNvPicPr>
            <a:picLocks noGrp="1" noChangeAspect="1"/>
          </p:cNvPicPr>
          <p:nvPr>
            <p:ph idx="1"/>
          </p:nvPr>
        </p:nvPicPr>
        <p:blipFill>
          <a:blip r:embed="rId2"/>
          <a:stretch>
            <a:fillRect/>
          </a:stretch>
        </p:blipFill>
        <p:spPr>
          <a:xfrm>
            <a:off x="914400" y="457200"/>
            <a:ext cx="19618325" cy="12593320"/>
          </a:xfrm>
        </p:spPr>
      </p:pic>
      <p:sp>
        <p:nvSpPr>
          <p:cNvPr id="4" name="Slide Number Placeholder 3">
            <a:extLst>
              <a:ext uri="{FF2B5EF4-FFF2-40B4-BE49-F238E27FC236}">
                <a16:creationId xmlns:a16="http://schemas.microsoft.com/office/drawing/2014/main" id="{64363F11-8F3A-A44B-AC10-FACB0A2F912C}"/>
              </a:ext>
            </a:extLst>
          </p:cNvPr>
          <p:cNvSpPr>
            <a:spLocks noGrp="1"/>
          </p:cNvSpPr>
          <p:nvPr>
            <p:ph type="sldNum" sz="quarter" idx="12"/>
          </p:nvPr>
        </p:nvSpPr>
        <p:spPr/>
        <p:txBody>
          <a:bodyPr/>
          <a:lstStyle/>
          <a:p>
            <a:fld id="{A77B158F-6B18-1A44-85DB-462F9D389DFB}" type="slidenum">
              <a:rPr lang="en-US" smtClean="0"/>
              <a:t>29</a:t>
            </a:fld>
            <a:endParaRPr lang="en-US"/>
          </a:p>
        </p:txBody>
      </p:sp>
    </p:spTree>
    <p:extLst>
      <p:ext uri="{BB962C8B-B14F-4D97-AF65-F5344CB8AC3E}">
        <p14:creationId xmlns:p14="http://schemas.microsoft.com/office/powerpoint/2010/main" val="58207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5A68-948E-AB45-889F-0A1149896F55}"/>
              </a:ext>
            </a:extLst>
          </p:cNvPr>
          <p:cNvSpPr>
            <a:spLocks noGrp="1"/>
          </p:cNvSpPr>
          <p:nvPr>
            <p:ph type="title"/>
          </p:nvPr>
        </p:nvSpPr>
        <p:spPr/>
        <p:txBody>
          <a:bodyPr/>
          <a:lstStyle/>
          <a:p>
            <a:r>
              <a:rPr lang="en-US" dirty="0"/>
              <a:t>Phones were different then</a:t>
            </a:r>
          </a:p>
        </p:txBody>
      </p:sp>
      <p:pic>
        <p:nvPicPr>
          <p:cNvPr id="6" name="Content Placeholder 5" descr="Nokia 3210 - Wikipedia">
            <a:extLst>
              <a:ext uri="{FF2B5EF4-FFF2-40B4-BE49-F238E27FC236}">
                <a16:creationId xmlns:a16="http://schemas.microsoft.com/office/drawing/2014/main" id="{EE5DDF6B-F5C2-804C-AC5C-74246C42F17C}"/>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9598819" y="4052887"/>
            <a:ext cx="3213100" cy="7899400"/>
          </a:xfrm>
        </p:spPr>
      </p:pic>
      <p:sp>
        <p:nvSpPr>
          <p:cNvPr id="4" name="Slide Number Placeholder 3">
            <a:extLst>
              <a:ext uri="{FF2B5EF4-FFF2-40B4-BE49-F238E27FC236}">
                <a16:creationId xmlns:a16="http://schemas.microsoft.com/office/drawing/2014/main" id="{107D8285-7B31-484E-8E44-5218F3E3A139}"/>
              </a:ext>
            </a:extLst>
          </p:cNvPr>
          <p:cNvSpPr>
            <a:spLocks noGrp="1"/>
          </p:cNvSpPr>
          <p:nvPr>
            <p:ph type="sldNum" sz="quarter" idx="12"/>
          </p:nvPr>
        </p:nvSpPr>
        <p:spPr/>
        <p:txBody>
          <a:bodyPr/>
          <a:lstStyle/>
          <a:p>
            <a:fld id="{A77B158F-6B18-1A44-85DB-462F9D389DFB}" type="slidenum">
              <a:rPr lang="en-US" smtClean="0"/>
              <a:t>3</a:t>
            </a:fld>
            <a:endParaRPr lang="en-US"/>
          </a:p>
        </p:txBody>
      </p:sp>
      <p:sp>
        <p:nvSpPr>
          <p:cNvPr id="7" name="TextBox 6">
            <a:extLst>
              <a:ext uri="{FF2B5EF4-FFF2-40B4-BE49-F238E27FC236}">
                <a16:creationId xmlns:a16="http://schemas.microsoft.com/office/drawing/2014/main" id="{E9005304-7744-9241-ACAF-CD101EE2131B}"/>
              </a:ext>
            </a:extLst>
          </p:cNvPr>
          <p:cNvSpPr txBox="1"/>
          <p:nvPr/>
        </p:nvSpPr>
        <p:spPr>
          <a:xfrm>
            <a:off x="9598819" y="11952287"/>
            <a:ext cx="3213100" cy="369332"/>
          </a:xfrm>
          <a:prstGeom prst="rect">
            <a:avLst/>
          </a:prstGeom>
          <a:noFill/>
        </p:spPr>
        <p:txBody>
          <a:bodyPr wrap="square" rtlCol="0">
            <a:spAutoFit/>
          </a:bodyPr>
          <a:lstStyle/>
          <a:p>
            <a:r>
              <a:rPr lang="en-US" sz="900">
                <a:hlinkClick r:id="rId3" tooltip="https://en.wikipedia.org/wiki/Nokia_3210"/>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694968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413B8-2A59-2D4E-901C-A671582AB3A0}"/>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F41659F-F2C7-D449-83CA-BF32D5417687}"/>
              </a:ext>
            </a:extLst>
          </p:cNvPr>
          <p:cNvPicPr>
            <a:picLocks noGrp="1" noChangeAspect="1"/>
          </p:cNvPicPr>
          <p:nvPr>
            <p:ph idx="1"/>
          </p:nvPr>
        </p:nvPicPr>
        <p:blipFill>
          <a:blip r:embed="rId2"/>
          <a:stretch>
            <a:fillRect/>
          </a:stretch>
        </p:blipFill>
        <p:spPr>
          <a:xfrm>
            <a:off x="91440" y="2011680"/>
            <a:ext cx="21283422" cy="9141714"/>
          </a:xfrm>
        </p:spPr>
      </p:pic>
      <p:sp>
        <p:nvSpPr>
          <p:cNvPr id="4" name="Slide Number Placeholder 3">
            <a:extLst>
              <a:ext uri="{FF2B5EF4-FFF2-40B4-BE49-F238E27FC236}">
                <a16:creationId xmlns:a16="http://schemas.microsoft.com/office/drawing/2014/main" id="{ABFD1966-E43F-D948-BCB7-CAE1048A8FF2}"/>
              </a:ext>
            </a:extLst>
          </p:cNvPr>
          <p:cNvSpPr>
            <a:spLocks noGrp="1"/>
          </p:cNvSpPr>
          <p:nvPr>
            <p:ph type="sldNum" sz="quarter" idx="12"/>
          </p:nvPr>
        </p:nvSpPr>
        <p:spPr>
          <a:xfrm>
            <a:off x="17223443" y="12712701"/>
            <a:ext cx="5487114" cy="730250"/>
          </a:xfrm>
        </p:spPr>
        <p:txBody>
          <a:bodyPr/>
          <a:lstStyle/>
          <a:p>
            <a:fld id="{A77B158F-6B18-1A44-85DB-462F9D389DFB}" type="slidenum">
              <a:rPr lang="en-US" smtClean="0"/>
              <a:t>30</a:t>
            </a:fld>
            <a:endParaRPr lang="en-US"/>
          </a:p>
        </p:txBody>
      </p:sp>
    </p:spTree>
    <p:extLst>
      <p:ext uri="{BB962C8B-B14F-4D97-AF65-F5344CB8AC3E}">
        <p14:creationId xmlns:p14="http://schemas.microsoft.com/office/powerpoint/2010/main" val="279071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1C30-EE3F-0342-8D90-B1AE7D6DF619}"/>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334CD4BE-2050-1C4A-BC10-151639D404B7}"/>
              </a:ext>
            </a:extLst>
          </p:cNvPr>
          <p:cNvPicPr>
            <a:picLocks noGrp="1" noChangeAspect="1"/>
          </p:cNvPicPr>
          <p:nvPr>
            <p:ph idx="1"/>
          </p:nvPr>
        </p:nvPicPr>
        <p:blipFill>
          <a:blip r:embed="rId2"/>
          <a:stretch>
            <a:fillRect/>
          </a:stretch>
        </p:blipFill>
        <p:spPr>
          <a:xfrm>
            <a:off x="91440" y="2377440"/>
            <a:ext cx="21009864" cy="9133713"/>
          </a:xfrm>
        </p:spPr>
      </p:pic>
      <p:sp>
        <p:nvSpPr>
          <p:cNvPr id="4" name="Slide Number Placeholder 3">
            <a:extLst>
              <a:ext uri="{FF2B5EF4-FFF2-40B4-BE49-F238E27FC236}">
                <a16:creationId xmlns:a16="http://schemas.microsoft.com/office/drawing/2014/main" id="{773627CA-4D0A-874C-AC63-B1C04CD6D756}"/>
              </a:ext>
            </a:extLst>
          </p:cNvPr>
          <p:cNvSpPr>
            <a:spLocks noGrp="1"/>
          </p:cNvSpPr>
          <p:nvPr>
            <p:ph type="sldNum" sz="quarter" idx="12"/>
          </p:nvPr>
        </p:nvSpPr>
        <p:spPr/>
        <p:txBody>
          <a:bodyPr/>
          <a:lstStyle/>
          <a:p>
            <a:fld id="{A77B158F-6B18-1A44-85DB-462F9D389DFB}" type="slidenum">
              <a:rPr lang="en-US" smtClean="0"/>
              <a:t>31</a:t>
            </a:fld>
            <a:endParaRPr lang="en-US"/>
          </a:p>
        </p:txBody>
      </p:sp>
    </p:spTree>
    <p:extLst>
      <p:ext uri="{BB962C8B-B14F-4D97-AF65-F5344CB8AC3E}">
        <p14:creationId xmlns:p14="http://schemas.microsoft.com/office/powerpoint/2010/main" val="1430896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A3D7-D4D7-954F-997F-4AC024385AD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493E1D3-5FD2-AE4E-A44E-BD807B671787}"/>
              </a:ext>
            </a:extLst>
          </p:cNvPr>
          <p:cNvSpPr>
            <a:spLocks noGrp="1"/>
          </p:cNvSpPr>
          <p:nvPr>
            <p:ph idx="1"/>
          </p:nvPr>
        </p:nvSpPr>
        <p:spPr>
          <a:xfrm>
            <a:off x="1676619" y="5823284"/>
            <a:ext cx="19057401" cy="6530642"/>
          </a:xfrm>
        </p:spPr>
        <p:txBody>
          <a:bodyPr>
            <a:normAutofit/>
          </a:bodyPr>
          <a:lstStyle/>
          <a:p>
            <a:pPr marL="0" indent="0" algn="ctr">
              <a:buNone/>
            </a:pPr>
            <a:r>
              <a:rPr lang="en-US" sz="9600" dirty="0"/>
              <a:t>Sponsors</a:t>
            </a:r>
          </a:p>
        </p:txBody>
      </p:sp>
      <p:sp>
        <p:nvSpPr>
          <p:cNvPr id="4" name="Slide Number Placeholder 3">
            <a:extLst>
              <a:ext uri="{FF2B5EF4-FFF2-40B4-BE49-F238E27FC236}">
                <a16:creationId xmlns:a16="http://schemas.microsoft.com/office/drawing/2014/main" id="{92507DF0-0FB6-D240-B911-BB2384993A79}"/>
              </a:ext>
            </a:extLst>
          </p:cNvPr>
          <p:cNvSpPr>
            <a:spLocks noGrp="1"/>
          </p:cNvSpPr>
          <p:nvPr>
            <p:ph type="sldNum" sz="quarter" idx="12"/>
          </p:nvPr>
        </p:nvSpPr>
        <p:spPr/>
        <p:txBody>
          <a:bodyPr/>
          <a:lstStyle/>
          <a:p>
            <a:fld id="{A77B158F-6B18-1A44-85DB-462F9D389DFB}" type="slidenum">
              <a:rPr lang="en-US" smtClean="0"/>
              <a:t>32</a:t>
            </a:fld>
            <a:endParaRPr lang="en-US"/>
          </a:p>
        </p:txBody>
      </p:sp>
    </p:spTree>
    <p:extLst>
      <p:ext uri="{BB962C8B-B14F-4D97-AF65-F5344CB8AC3E}">
        <p14:creationId xmlns:p14="http://schemas.microsoft.com/office/powerpoint/2010/main" val="2416752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a:extLst>
              <a:ext uri="{FF2B5EF4-FFF2-40B4-BE49-F238E27FC236}">
                <a16:creationId xmlns:a16="http://schemas.microsoft.com/office/drawing/2014/main" id="{AB0E2490-3BDC-2E4D-98F3-465E6B9FDE26}"/>
              </a:ext>
            </a:extLst>
          </p:cNvPr>
          <p:cNvPicPr>
            <a:picLocks noGrp="1" noChangeAspect="1"/>
          </p:cNvPicPr>
          <p:nvPr>
            <p:ph idx="1"/>
          </p:nvPr>
        </p:nvPicPr>
        <p:blipFill>
          <a:blip r:embed="rId2"/>
          <a:stretch>
            <a:fillRect/>
          </a:stretch>
        </p:blipFill>
        <p:spPr>
          <a:xfrm>
            <a:off x="6674235" y="222421"/>
            <a:ext cx="10750380" cy="13493578"/>
          </a:xfrm>
        </p:spPr>
      </p:pic>
    </p:spTree>
    <p:extLst>
      <p:ext uri="{BB962C8B-B14F-4D97-AF65-F5344CB8AC3E}">
        <p14:creationId xmlns:p14="http://schemas.microsoft.com/office/powerpoint/2010/main" val="2258683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C93148-F289-534A-B1F8-36779066D13C}"/>
              </a:ext>
            </a:extLst>
          </p:cNvPr>
          <p:cNvPicPr>
            <a:picLocks noGrp="1" noChangeAspect="1"/>
          </p:cNvPicPr>
          <p:nvPr>
            <p:ph idx="1"/>
          </p:nvPr>
        </p:nvPicPr>
        <p:blipFill>
          <a:blip r:embed="rId2"/>
          <a:stretch>
            <a:fillRect/>
          </a:stretch>
        </p:blipFill>
        <p:spPr>
          <a:xfrm>
            <a:off x="4400594" y="730249"/>
            <a:ext cx="15594226" cy="12738614"/>
          </a:xfrm>
        </p:spPr>
      </p:pic>
    </p:spTree>
    <p:extLst>
      <p:ext uri="{BB962C8B-B14F-4D97-AF65-F5344CB8AC3E}">
        <p14:creationId xmlns:p14="http://schemas.microsoft.com/office/powerpoint/2010/main" val="4204530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821DC7-6865-E447-9455-07F27CFEB426}"/>
              </a:ext>
            </a:extLst>
          </p:cNvPr>
          <p:cNvPicPr>
            <a:picLocks noGrp="1" noChangeAspect="1"/>
          </p:cNvPicPr>
          <p:nvPr>
            <p:ph idx="1"/>
          </p:nvPr>
        </p:nvPicPr>
        <p:blipFill>
          <a:blip r:embed="rId2"/>
          <a:stretch>
            <a:fillRect/>
          </a:stretch>
        </p:blipFill>
        <p:spPr>
          <a:xfrm>
            <a:off x="3362625" y="730251"/>
            <a:ext cx="19768408" cy="12664474"/>
          </a:xfrm>
        </p:spPr>
      </p:pic>
    </p:spTree>
    <p:extLst>
      <p:ext uri="{BB962C8B-B14F-4D97-AF65-F5344CB8AC3E}">
        <p14:creationId xmlns:p14="http://schemas.microsoft.com/office/powerpoint/2010/main" val="3577248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099E-D6D4-D744-B745-93815C838A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934AC25-3382-A644-949A-EAB84A5D5CBB}"/>
              </a:ext>
            </a:extLst>
          </p:cNvPr>
          <p:cNvPicPr>
            <a:picLocks noGrp="1" noChangeAspect="1"/>
          </p:cNvPicPr>
          <p:nvPr>
            <p:ph idx="1"/>
          </p:nvPr>
        </p:nvPicPr>
        <p:blipFill>
          <a:blip r:embed="rId2"/>
          <a:stretch>
            <a:fillRect/>
          </a:stretch>
        </p:blipFill>
        <p:spPr>
          <a:xfrm>
            <a:off x="2472938" y="730249"/>
            <a:ext cx="18856410" cy="12713902"/>
          </a:xfrm>
        </p:spPr>
      </p:pic>
    </p:spTree>
    <p:extLst>
      <p:ext uri="{BB962C8B-B14F-4D97-AF65-F5344CB8AC3E}">
        <p14:creationId xmlns:p14="http://schemas.microsoft.com/office/powerpoint/2010/main" val="2331632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06B8E-61E8-BD4E-BBCF-6B240B6A0DF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E8BE787-68AB-F940-AFBA-B5EBD2B225AE}"/>
              </a:ext>
            </a:extLst>
          </p:cNvPr>
          <p:cNvPicPr>
            <a:picLocks noGrp="1" noChangeAspect="1"/>
          </p:cNvPicPr>
          <p:nvPr>
            <p:ph idx="1"/>
          </p:nvPr>
        </p:nvPicPr>
        <p:blipFill>
          <a:blip r:embed="rId2"/>
          <a:stretch>
            <a:fillRect/>
          </a:stretch>
        </p:blipFill>
        <p:spPr>
          <a:xfrm>
            <a:off x="1677987" y="730250"/>
            <a:ext cx="20714044" cy="11725360"/>
          </a:xfrm>
        </p:spPr>
      </p:pic>
    </p:spTree>
    <p:extLst>
      <p:ext uri="{BB962C8B-B14F-4D97-AF65-F5344CB8AC3E}">
        <p14:creationId xmlns:p14="http://schemas.microsoft.com/office/powerpoint/2010/main" val="3459767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14F76D-B0F5-F249-9DC3-7EFE5272B8CF}"/>
              </a:ext>
            </a:extLst>
          </p:cNvPr>
          <p:cNvPicPr>
            <a:picLocks noGrp="1" noChangeAspect="1"/>
          </p:cNvPicPr>
          <p:nvPr>
            <p:ph idx="1"/>
          </p:nvPr>
        </p:nvPicPr>
        <p:blipFill>
          <a:blip r:embed="rId2"/>
          <a:stretch>
            <a:fillRect/>
          </a:stretch>
        </p:blipFill>
        <p:spPr>
          <a:xfrm>
            <a:off x="5117286" y="3682315"/>
            <a:ext cx="15322378" cy="7933038"/>
          </a:xfrm>
        </p:spPr>
      </p:pic>
    </p:spTree>
    <p:extLst>
      <p:ext uri="{BB962C8B-B14F-4D97-AF65-F5344CB8AC3E}">
        <p14:creationId xmlns:p14="http://schemas.microsoft.com/office/powerpoint/2010/main" val="168087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A3D7-D4D7-954F-997F-4AC024385AD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493E1D3-5FD2-AE4E-A44E-BD807B671787}"/>
              </a:ext>
            </a:extLst>
          </p:cNvPr>
          <p:cNvSpPr>
            <a:spLocks noGrp="1"/>
          </p:cNvSpPr>
          <p:nvPr>
            <p:ph idx="1"/>
          </p:nvPr>
        </p:nvSpPr>
        <p:spPr>
          <a:xfrm>
            <a:off x="1676619" y="5823284"/>
            <a:ext cx="19057401" cy="6530642"/>
          </a:xfrm>
        </p:spPr>
        <p:txBody>
          <a:bodyPr>
            <a:normAutofit/>
          </a:bodyPr>
          <a:lstStyle/>
          <a:p>
            <a:pPr marL="0" indent="0" algn="ctr">
              <a:buNone/>
            </a:pPr>
            <a:r>
              <a:rPr lang="en-US" sz="9600" dirty="0"/>
              <a:t>More Information</a:t>
            </a:r>
          </a:p>
        </p:txBody>
      </p:sp>
      <p:sp>
        <p:nvSpPr>
          <p:cNvPr id="4" name="Slide Number Placeholder 3">
            <a:extLst>
              <a:ext uri="{FF2B5EF4-FFF2-40B4-BE49-F238E27FC236}">
                <a16:creationId xmlns:a16="http://schemas.microsoft.com/office/drawing/2014/main" id="{92507DF0-0FB6-D240-B911-BB2384993A79}"/>
              </a:ext>
            </a:extLst>
          </p:cNvPr>
          <p:cNvSpPr>
            <a:spLocks noGrp="1"/>
          </p:cNvSpPr>
          <p:nvPr>
            <p:ph type="sldNum" sz="quarter" idx="12"/>
          </p:nvPr>
        </p:nvSpPr>
        <p:spPr/>
        <p:txBody>
          <a:bodyPr/>
          <a:lstStyle/>
          <a:p>
            <a:fld id="{A77B158F-6B18-1A44-85DB-462F9D389DFB}" type="slidenum">
              <a:rPr lang="en-US" smtClean="0"/>
              <a:t>39</a:t>
            </a:fld>
            <a:endParaRPr lang="en-US"/>
          </a:p>
        </p:txBody>
      </p:sp>
    </p:spTree>
    <p:extLst>
      <p:ext uri="{BB962C8B-B14F-4D97-AF65-F5344CB8AC3E}">
        <p14:creationId xmlns:p14="http://schemas.microsoft.com/office/powerpoint/2010/main" val="132389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974AE-52F5-B14B-89B9-825F674BF58F}"/>
              </a:ext>
            </a:extLst>
          </p:cNvPr>
          <p:cNvSpPr>
            <a:spLocks noGrp="1"/>
          </p:cNvSpPr>
          <p:nvPr>
            <p:ph type="title"/>
          </p:nvPr>
        </p:nvSpPr>
        <p:spPr/>
        <p:txBody>
          <a:bodyPr/>
          <a:lstStyle/>
          <a:p>
            <a:r>
              <a:rPr lang="en-US" dirty="0"/>
              <a:t>We were a bit different then</a:t>
            </a:r>
          </a:p>
        </p:txBody>
      </p:sp>
      <p:sp>
        <p:nvSpPr>
          <p:cNvPr id="4" name="Slide Number Placeholder 3">
            <a:extLst>
              <a:ext uri="{FF2B5EF4-FFF2-40B4-BE49-F238E27FC236}">
                <a16:creationId xmlns:a16="http://schemas.microsoft.com/office/drawing/2014/main" id="{044953C7-30F9-374B-846F-5BBA2259C26D}"/>
              </a:ext>
            </a:extLst>
          </p:cNvPr>
          <p:cNvSpPr>
            <a:spLocks noGrp="1"/>
          </p:cNvSpPr>
          <p:nvPr>
            <p:ph type="sldNum" sz="quarter" idx="12"/>
          </p:nvPr>
        </p:nvSpPr>
        <p:spPr/>
        <p:txBody>
          <a:bodyPr/>
          <a:lstStyle/>
          <a:p>
            <a:fld id="{A77B158F-6B18-1A44-85DB-462F9D389DFB}" type="slidenum">
              <a:rPr lang="en-US" smtClean="0"/>
              <a:t>4</a:t>
            </a:fld>
            <a:endParaRPr lang="en-US"/>
          </a:p>
        </p:txBody>
      </p:sp>
      <p:pic>
        <p:nvPicPr>
          <p:cNvPr id="1028" name="Picture 4">
            <a:extLst>
              <a:ext uri="{FF2B5EF4-FFF2-40B4-BE49-F238E27FC236}">
                <a16:creationId xmlns:a16="http://schemas.microsoft.com/office/drawing/2014/main" id="{1106315F-A336-9C42-ACE2-06DF4B5669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13498" y="3384551"/>
            <a:ext cx="12217400" cy="10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838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D196-E7C5-C944-B8C9-78A8B75BDF5F}"/>
              </a:ext>
            </a:extLst>
          </p:cNvPr>
          <p:cNvSpPr>
            <a:spLocks noGrp="1"/>
          </p:cNvSpPr>
          <p:nvPr>
            <p:ph type="title"/>
          </p:nvPr>
        </p:nvSpPr>
        <p:spPr/>
        <p:txBody>
          <a:bodyPr/>
          <a:lstStyle/>
          <a:p>
            <a:r>
              <a:rPr lang="en-US" dirty="0"/>
              <a:t>Places to explore</a:t>
            </a:r>
          </a:p>
        </p:txBody>
      </p:sp>
      <p:sp>
        <p:nvSpPr>
          <p:cNvPr id="3" name="Content Placeholder 2">
            <a:extLst>
              <a:ext uri="{FF2B5EF4-FFF2-40B4-BE49-F238E27FC236}">
                <a16:creationId xmlns:a16="http://schemas.microsoft.com/office/drawing/2014/main" id="{48A26675-5041-C34E-BF05-3D9727DDF68F}"/>
              </a:ext>
            </a:extLst>
          </p:cNvPr>
          <p:cNvSpPr>
            <a:spLocks noGrp="1"/>
          </p:cNvSpPr>
          <p:nvPr>
            <p:ph idx="1"/>
          </p:nvPr>
        </p:nvSpPr>
        <p:spPr/>
        <p:txBody>
          <a:bodyPr>
            <a:normAutofit/>
          </a:bodyPr>
          <a:lstStyle/>
          <a:p>
            <a:r>
              <a:rPr lang="en-US" dirty="0">
                <a:hlinkClick r:id="rId2"/>
              </a:rPr>
              <a:t>Home Page</a:t>
            </a:r>
            <a:endParaRPr lang="en-US" dirty="0">
              <a:hlinkClick r:id="rId3"/>
            </a:endParaRPr>
          </a:p>
          <a:p>
            <a:r>
              <a:rPr lang="en-US" dirty="0">
                <a:hlinkClick r:id="rId3"/>
              </a:rPr>
              <a:t>Annual report</a:t>
            </a:r>
            <a:endParaRPr lang="en-US" dirty="0"/>
          </a:p>
          <a:p>
            <a:r>
              <a:rPr lang="en-US" dirty="0">
                <a:hlinkClick r:id="rId4"/>
              </a:rPr>
              <a:t>Sponsorship</a:t>
            </a:r>
            <a:r>
              <a:rPr lang="en-US" dirty="0"/>
              <a:t> and </a:t>
            </a:r>
            <a:r>
              <a:rPr lang="en-US" dirty="0">
                <a:hlinkClick r:id="rId5"/>
              </a:rPr>
              <a:t>thanks</a:t>
            </a:r>
            <a:endParaRPr lang="en-US" dirty="0"/>
          </a:p>
          <a:p>
            <a:r>
              <a:rPr lang="en-US" dirty="0">
                <a:hlinkClick r:id="rId6"/>
              </a:rPr>
              <a:t>Projects.apache.org</a:t>
            </a:r>
            <a:endParaRPr lang="en-US" dirty="0"/>
          </a:p>
          <a:p>
            <a:r>
              <a:rPr lang="en-US" dirty="0"/>
              <a:t>@</a:t>
            </a:r>
            <a:r>
              <a:rPr lang="en-US" dirty="0" err="1">
                <a:hlinkClick r:id="rId7"/>
              </a:rPr>
              <a:t>TheASF</a:t>
            </a:r>
            <a:endParaRPr lang="en-US" dirty="0"/>
          </a:p>
        </p:txBody>
      </p:sp>
      <p:sp>
        <p:nvSpPr>
          <p:cNvPr id="4" name="Slide Number Placeholder 3">
            <a:extLst>
              <a:ext uri="{FF2B5EF4-FFF2-40B4-BE49-F238E27FC236}">
                <a16:creationId xmlns:a16="http://schemas.microsoft.com/office/drawing/2014/main" id="{F2D6D80C-0B4C-924E-92BF-931C7BF98D56}"/>
              </a:ext>
            </a:extLst>
          </p:cNvPr>
          <p:cNvSpPr>
            <a:spLocks noGrp="1"/>
          </p:cNvSpPr>
          <p:nvPr>
            <p:ph type="sldNum" sz="quarter" idx="12"/>
          </p:nvPr>
        </p:nvSpPr>
        <p:spPr/>
        <p:txBody>
          <a:bodyPr/>
          <a:lstStyle/>
          <a:p>
            <a:fld id="{A77B158F-6B18-1A44-85DB-462F9D389DFB}" type="slidenum">
              <a:rPr lang="en-US" smtClean="0"/>
              <a:t>40</a:t>
            </a:fld>
            <a:endParaRPr lang="en-US"/>
          </a:p>
        </p:txBody>
      </p:sp>
    </p:spTree>
    <p:extLst>
      <p:ext uri="{BB962C8B-B14F-4D97-AF65-F5344CB8AC3E}">
        <p14:creationId xmlns:p14="http://schemas.microsoft.com/office/powerpoint/2010/main" val="1927449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FF96-0627-7A4D-8966-BADB3AF14FF1}"/>
              </a:ext>
            </a:extLst>
          </p:cNvPr>
          <p:cNvSpPr>
            <a:spLocks noGrp="1"/>
          </p:cNvSpPr>
          <p:nvPr>
            <p:ph type="title"/>
          </p:nvPr>
        </p:nvSpPr>
        <p:spPr/>
        <p:txBody>
          <a:bodyPr/>
          <a:lstStyle/>
          <a:p>
            <a:r>
              <a:rPr lang="en-US" dirty="0"/>
              <a:t>Community Links</a:t>
            </a:r>
          </a:p>
        </p:txBody>
      </p:sp>
      <p:sp>
        <p:nvSpPr>
          <p:cNvPr id="3" name="Content Placeholder 2">
            <a:extLst>
              <a:ext uri="{FF2B5EF4-FFF2-40B4-BE49-F238E27FC236}">
                <a16:creationId xmlns:a16="http://schemas.microsoft.com/office/drawing/2014/main" id="{6B13BFB5-883D-F94F-AFFF-9C6ED62BA296}"/>
              </a:ext>
            </a:extLst>
          </p:cNvPr>
          <p:cNvSpPr>
            <a:spLocks noGrp="1"/>
          </p:cNvSpPr>
          <p:nvPr>
            <p:ph idx="1"/>
          </p:nvPr>
        </p:nvSpPr>
        <p:spPr/>
        <p:txBody>
          <a:bodyPr>
            <a:normAutofit fontScale="92500" lnSpcReduction="20000"/>
          </a:bodyPr>
          <a:lstStyle/>
          <a:p>
            <a:r>
              <a:rPr lang="en-US" dirty="0">
                <a:hlinkClick r:id="rId2"/>
              </a:rPr>
              <a:t>Overview</a:t>
            </a:r>
            <a:endParaRPr lang="en-US" dirty="0"/>
          </a:p>
          <a:p>
            <a:r>
              <a:rPr lang="en-US" dirty="0">
                <a:hlinkClick r:id="rId3"/>
              </a:rPr>
              <a:t>Conferences</a:t>
            </a:r>
            <a:endParaRPr lang="en-US" dirty="0"/>
          </a:p>
          <a:p>
            <a:r>
              <a:rPr lang="en-US" dirty="0">
                <a:hlinkClick r:id="rId4"/>
              </a:rPr>
              <a:t>Summer of Code</a:t>
            </a:r>
            <a:endParaRPr lang="en-US" dirty="0"/>
          </a:p>
          <a:p>
            <a:r>
              <a:rPr lang="en-US" dirty="0">
                <a:hlinkClick r:id="rId5"/>
              </a:rPr>
              <a:t>Getting Started</a:t>
            </a:r>
            <a:endParaRPr lang="en-US" dirty="0"/>
          </a:p>
          <a:p>
            <a:r>
              <a:rPr lang="en-US" dirty="0">
                <a:hlinkClick r:id="rId6"/>
              </a:rPr>
              <a:t>The Apache Way</a:t>
            </a:r>
            <a:endParaRPr lang="en-US" dirty="0"/>
          </a:p>
          <a:p>
            <a:r>
              <a:rPr lang="en-US" dirty="0">
                <a:hlinkClick r:id="rId7"/>
              </a:rPr>
              <a:t>Travel Assistance</a:t>
            </a:r>
            <a:endParaRPr lang="en-US" dirty="0"/>
          </a:p>
          <a:p>
            <a:r>
              <a:rPr lang="en-US" dirty="0">
                <a:hlinkClick r:id="rId8"/>
              </a:rPr>
              <a:t>Get Involved</a:t>
            </a:r>
            <a:endParaRPr lang="en-US" dirty="0"/>
          </a:p>
          <a:p>
            <a:r>
              <a:rPr lang="en-US" dirty="0">
                <a:hlinkClick r:id="rId9"/>
              </a:rPr>
              <a:t>Code of Conduct</a:t>
            </a:r>
            <a:endParaRPr lang="en-US" dirty="0"/>
          </a:p>
          <a:p>
            <a:r>
              <a:rPr lang="en-US" dirty="0">
                <a:hlinkClick r:id="rId10"/>
              </a:rPr>
              <a:t>Community FAQ</a:t>
            </a:r>
            <a:endParaRPr lang="en-US" dirty="0"/>
          </a:p>
          <a:p>
            <a:r>
              <a:rPr lang="en-US" dirty="0">
                <a:hlinkClick r:id="rId11"/>
              </a:rPr>
              <a:t>Memorials</a:t>
            </a:r>
            <a:endParaRPr lang="en-US" dirty="0"/>
          </a:p>
          <a:p>
            <a:endParaRPr lang="en-US" dirty="0"/>
          </a:p>
        </p:txBody>
      </p:sp>
      <p:sp>
        <p:nvSpPr>
          <p:cNvPr id="4" name="Slide Number Placeholder 3">
            <a:extLst>
              <a:ext uri="{FF2B5EF4-FFF2-40B4-BE49-F238E27FC236}">
                <a16:creationId xmlns:a16="http://schemas.microsoft.com/office/drawing/2014/main" id="{05A53CD4-F0D8-DA44-8769-98F91408CE22}"/>
              </a:ext>
            </a:extLst>
          </p:cNvPr>
          <p:cNvSpPr>
            <a:spLocks noGrp="1"/>
          </p:cNvSpPr>
          <p:nvPr>
            <p:ph type="sldNum" sz="quarter" idx="12"/>
          </p:nvPr>
        </p:nvSpPr>
        <p:spPr/>
        <p:txBody>
          <a:bodyPr/>
          <a:lstStyle/>
          <a:p>
            <a:fld id="{A77B158F-6B18-1A44-85DB-462F9D389DFB}" type="slidenum">
              <a:rPr lang="en-US" smtClean="0"/>
              <a:t>41</a:t>
            </a:fld>
            <a:endParaRPr lang="en-US"/>
          </a:p>
        </p:txBody>
      </p:sp>
    </p:spTree>
    <p:extLst>
      <p:ext uri="{BB962C8B-B14F-4D97-AF65-F5344CB8AC3E}">
        <p14:creationId xmlns:p14="http://schemas.microsoft.com/office/powerpoint/2010/main" val="342550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2486-7513-314E-A998-9774B388DCB7}"/>
              </a:ext>
            </a:extLst>
          </p:cNvPr>
          <p:cNvSpPr>
            <a:spLocks noGrp="1"/>
          </p:cNvSpPr>
          <p:nvPr>
            <p:ph type="title"/>
          </p:nvPr>
        </p:nvSpPr>
        <p:spPr/>
        <p:txBody>
          <a:bodyPr/>
          <a:lstStyle/>
          <a:p>
            <a:r>
              <a:rPr lang="en-US" dirty="0"/>
              <a:t>Innovation</a:t>
            </a:r>
          </a:p>
        </p:txBody>
      </p:sp>
      <p:sp>
        <p:nvSpPr>
          <p:cNvPr id="3" name="Content Placeholder 2">
            <a:extLst>
              <a:ext uri="{FF2B5EF4-FFF2-40B4-BE49-F238E27FC236}">
                <a16:creationId xmlns:a16="http://schemas.microsoft.com/office/drawing/2014/main" id="{0818AC43-F2A2-5046-AE9E-62B737BD3F12}"/>
              </a:ext>
            </a:extLst>
          </p:cNvPr>
          <p:cNvSpPr>
            <a:spLocks noGrp="1"/>
          </p:cNvSpPr>
          <p:nvPr>
            <p:ph idx="1"/>
          </p:nvPr>
        </p:nvSpPr>
        <p:spPr/>
        <p:txBody>
          <a:bodyPr/>
          <a:lstStyle/>
          <a:p>
            <a:r>
              <a:rPr lang="en-US" dirty="0">
                <a:hlinkClick r:id="rId2"/>
              </a:rPr>
              <a:t>Incubator</a:t>
            </a:r>
            <a:endParaRPr lang="en-US" dirty="0"/>
          </a:p>
          <a:p>
            <a:r>
              <a:rPr lang="en-US" dirty="0">
                <a:hlinkClick r:id="rId3"/>
              </a:rPr>
              <a:t>Labs</a:t>
            </a:r>
            <a:endParaRPr lang="en-US" dirty="0"/>
          </a:p>
          <a:p>
            <a:r>
              <a:rPr lang="en-US" dirty="0">
                <a:hlinkClick r:id="rId4"/>
              </a:rPr>
              <a:t>Licensing</a:t>
            </a:r>
            <a:endParaRPr lang="en-US" dirty="0"/>
          </a:p>
          <a:p>
            <a:r>
              <a:rPr lang="en-US" dirty="0">
                <a:hlinkClick r:id="rId5"/>
              </a:rPr>
              <a:t>Licensing FAQ</a:t>
            </a:r>
            <a:endParaRPr lang="en-US" dirty="0"/>
          </a:p>
          <a:p>
            <a:r>
              <a:rPr lang="en-US" dirty="0">
                <a:hlinkClick r:id="rId6"/>
              </a:rPr>
              <a:t>Trademark Policy</a:t>
            </a:r>
            <a:endParaRPr lang="en-US" dirty="0"/>
          </a:p>
          <a:p>
            <a:r>
              <a:rPr lang="en-US" dirty="0">
                <a:hlinkClick r:id="rId7"/>
              </a:rPr>
              <a:t>Contacts</a:t>
            </a:r>
            <a:endParaRPr lang="en-US" dirty="0"/>
          </a:p>
        </p:txBody>
      </p:sp>
      <p:sp>
        <p:nvSpPr>
          <p:cNvPr id="4" name="Slide Number Placeholder 3">
            <a:extLst>
              <a:ext uri="{FF2B5EF4-FFF2-40B4-BE49-F238E27FC236}">
                <a16:creationId xmlns:a16="http://schemas.microsoft.com/office/drawing/2014/main" id="{CA68F0A4-9D54-2B42-A556-C9A3634E1A08}"/>
              </a:ext>
            </a:extLst>
          </p:cNvPr>
          <p:cNvSpPr>
            <a:spLocks noGrp="1"/>
          </p:cNvSpPr>
          <p:nvPr>
            <p:ph type="sldNum" sz="quarter" idx="12"/>
          </p:nvPr>
        </p:nvSpPr>
        <p:spPr/>
        <p:txBody>
          <a:bodyPr/>
          <a:lstStyle/>
          <a:p>
            <a:fld id="{A77B158F-6B18-1A44-85DB-462F9D389DFB}" type="slidenum">
              <a:rPr lang="en-US" smtClean="0"/>
              <a:t>42</a:t>
            </a:fld>
            <a:endParaRPr lang="en-US"/>
          </a:p>
        </p:txBody>
      </p:sp>
    </p:spTree>
    <p:extLst>
      <p:ext uri="{BB962C8B-B14F-4D97-AF65-F5344CB8AC3E}">
        <p14:creationId xmlns:p14="http://schemas.microsoft.com/office/powerpoint/2010/main" val="1318761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B0F0-F610-AF4E-BB87-3659D0C3CBAD}"/>
              </a:ext>
            </a:extLst>
          </p:cNvPr>
          <p:cNvSpPr>
            <a:spLocks noGrp="1"/>
          </p:cNvSpPr>
          <p:nvPr>
            <p:ph type="title"/>
          </p:nvPr>
        </p:nvSpPr>
        <p:spPr/>
        <p:txBody>
          <a:bodyPr/>
          <a:lstStyle/>
          <a:p>
            <a:r>
              <a:rPr lang="en-US" dirty="0"/>
              <a:t>Tech Operations</a:t>
            </a:r>
          </a:p>
        </p:txBody>
      </p:sp>
      <p:sp>
        <p:nvSpPr>
          <p:cNvPr id="3" name="Content Placeholder 2">
            <a:extLst>
              <a:ext uri="{FF2B5EF4-FFF2-40B4-BE49-F238E27FC236}">
                <a16:creationId xmlns:a16="http://schemas.microsoft.com/office/drawing/2014/main" id="{DDEDB9F0-6A3E-8943-9F46-C981608025A6}"/>
              </a:ext>
            </a:extLst>
          </p:cNvPr>
          <p:cNvSpPr>
            <a:spLocks noGrp="1"/>
          </p:cNvSpPr>
          <p:nvPr>
            <p:ph idx="1"/>
          </p:nvPr>
        </p:nvSpPr>
        <p:spPr/>
        <p:txBody>
          <a:bodyPr/>
          <a:lstStyle/>
          <a:p>
            <a:r>
              <a:rPr lang="en-US" dirty="0">
                <a:hlinkClick r:id="rId2"/>
              </a:rPr>
              <a:t>Developer Information</a:t>
            </a:r>
            <a:endParaRPr lang="en-US" dirty="0"/>
          </a:p>
          <a:p>
            <a:r>
              <a:rPr lang="en-US" dirty="0">
                <a:hlinkClick r:id="rId3"/>
              </a:rPr>
              <a:t>Infrastructure</a:t>
            </a:r>
            <a:endParaRPr lang="en-US" dirty="0"/>
          </a:p>
          <a:p>
            <a:r>
              <a:rPr lang="en-US" dirty="0">
                <a:hlinkClick r:id="rId4"/>
              </a:rPr>
              <a:t>Security</a:t>
            </a:r>
            <a:endParaRPr lang="en-US" dirty="0"/>
          </a:p>
          <a:p>
            <a:r>
              <a:rPr lang="en-US" dirty="0">
                <a:hlinkClick r:id="rId5"/>
              </a:rPr>
              <a:t>Status</a:t>
            </a:r>
            <a:endParaRPr lang="en-US" dirty="0"/>
          </a:p>
          <a:p>
            <a:r>
              <a:rPr lang="en-US" dirty="0">
                <a:hlinkClick r:id="rId6"/>
              </a:rPr>
              <a:t>Contacts</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8B7BE5F-8EEF-204C-A887-375DAA1D71EE}"/>
              </a:ext>
            </a:extLst>
          </p:cNvPr>
          <p:cNvSpPr>
            <a:spLocks noGrp="1"/>
          </p:cNvSpPr>
          <p:nvPr>
            <p:ph type="sldNum" sz="quarter" idx="12"/>
          </p:nvPr>
        </p:nvSpPr>
        <p:spPr/>
        <p:txBody>
          <a:bodyPr/>
          <a:lstStyle/>
          <a:p>
            <a:fld id="{A77B158F-6B18-1A44-85DB-462F9D389DFB}" type="slidenum">
              <a:rPr lang="en-US" smtClean="0"/>
              <a:t>43</a:t>
            </a:fld>
            <a:endParaRPr lang="en-US"/>
          </a:p>
        </p:txBody>
      </p:sp>
    </p:spTree>
    <p:extLst>
      <p:ext uri="{BB962C8B-B14F-4D97-AF65-F5344CB8AC3E}">
        <p14:creationId xmlns:p14="http://schemas.microsoft.com/office/powerpoint/2010/main" val="2377577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7BE3-4716-2947-B336-C8365CBE0AA6}"/>
              </a:ext>
            </a:extLst>
          </p:cNvPr>
          <p:cNvSpPr>
            <a:spLocks noGrp="1"/>
          </p:cNvSpPr>
          <p:nvPr>
            <p:ph type="title"/>
          </p:nvPr>
        </p:nvSpPr>
        <p:spPr/>
        <p:txBody>
          <a:bodyPr/>
          <a:lstStyle/>
          <a:p>
            <a:r>
              <a:rPr lang="en-US" dirty="0"/>
              <a:t>Press</a:t>
            </a:r>
          </a:p>
        </p:txBody>
      </p:sp>
      <p:sp>
        <p:nvSpPr>
          <p:cNvPr id="3" name="Content Placeholder 2">
            <a:extLst>
              <a:ext uri="{FF2B5EF4-FFF2-40B4-BE49-F238E27FC236}">
                <a16:creationId xmlns:a16="http://schemas.microsoft.com/office/drawing/2014/main" id="{5D9F6836-836E-FC47-985C-89A2C4F2650E}"/>
              </a:ext>
            </a:extLst>
          </p:cNvPr>
          <p:cNvSpPr>
            <a:spLocks noGrp="1"/>
          </p:cNvSpPr>
          <p:nvPr>
            <p:ph idx="1"/>
          </p:nvPr>
        </p:nvSpPr>
        <p:spPr/>
        <p:txBody>
          <a:bodyPr/>
          <a:lstStyle/>
          <a:p>
            <a:r>
              <a:rPr lang="en-US" dirty="0">
                <a:hlinkClick r:id="rId2"/>
              </a:rPr>
              <a:t>Overview</a:t>
            </a:r>
            <a:endParaRPr lang="en-US" dirty="0"/>
          </a:p>
          <a:p>
            <a:r>
              <a:rPr lang="en-US" dirty="0">
                <a:hlinkClick r:id="rId3"/>
              </a:rPr>
              <a:t>ASF News</a:t>
            </a:r>
            <a:endParaRPr lang="en-US" dirty="0"/>
          </a:p>
          <a:p>
            <a:r>
              <a:rPr lang="en-US" dirty="0">
                <a:hlinkClick r:id="rId4"/>
              </a:rPr>
              <a:t>Announcements</a:t>
            </a:r>
            <a:endParaRPr lang="en-US" dirty="0"/>
          </a:p>
          <a:p>
            <a:r>
              <a:rPr lang="en-US" dirty="0">
                <a:hlinkClick r:id="rId5"/>
              </a:rPr>
              <a:t>Twitter Feed</a:t>
            </a:r>
            <a:endParaRPr lang="en-US" dirty="0"/>
          </a:p>
          <a:p>
            <a:r>
              <a:rPr lang="en-US" dirty="0">
                <a:hlinkClick r:id="rId6"/>
              </a:rPr>
              <a:t>Contacts</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785ED60-949D-8A4E-AF2F-6757C14A02B2}"/>
              </a:ext>
            </a:extLst>
          </p:cNvPr>
          <p:cNvSpPr>
            <a:spLocks noGrp="1"/>
          </p:cNvSpPr>
          <p:nvPr>
            <p:ph type="sldNum" sz="quarter" idx="12"/>
          </p:nvPr>
        </p:nvSpPr>
        <p:spPr/>
        <p:txBody>
          <a:bodyPr/>
          <a:lstStyle/>
          <a:p>
            <a:fld id="{A77B158F-6B18-1A44-85DB-462F9D389DFB}" type="slidenum">
              <a:rPr lang="en-US" smtClean="0"/>
              <a:t>44</a:t>
            </a:fld>
            <a:endParaRPr lang="en-US"/>
          </a:p>
        </p:txBody>
      </p:sp>
    </p:spTree>
    <p:extLst>
      <p:ext uri="{BB962C8B-B14F-4D97-AF65-F5344CB8AC3E}">
        <p14:creationId xmlns:p14="http://schemas.microsoft.com/office/powerpoint/2010/main" val="3350149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97DE-E21A-964F-88C2-C177FF6D4C45}"/>
              </a:ext>
            </a:extLst>
          </p:cNvPr>
          <p:cNvSpPr>
            <a:spLocks noGrp="1"/>
          </p:cNvSpPr>
          <p:nvPr>
            <p:ph type="title"/>
          </p:nvPr>
        </p:nvSpPr>
        <p:spPr/>
        <p:txBody>
          <a:bodyPr/>
          <a:lstStyle/>
          <a:p>
            <a:r>
              <a:rPr lang="en-US" dirty="0"/>
              <a:t>Legal</a:t>
            </a:r>
          </a:p>
        </p:txBody>
      </p:sp>
      <p:sp>
        <p:nvSpPr>
          <p:cNvPr id="3" name="Content Placeholder 2">
            <a:extLst>
              <a:ext uri="{FF2B5EF4-FFF2-40B4-BE49-F238E27FC236}">
                <a16:creationId xmlns:a16="http://schemas.microsoft.com/office/drawing/2014/main" id="{5299D9DC-F345-BC46-B412-9F91F9041DC4}"/>
              </a:ext>
            </a:extLst>
          </p:cNvPr>
          <p:cNvSpPr>
            <a:spLocks noGrp="1"/>
          </p:cNvSpPr>
          <p:nvPr>
            <p:ph idx="1"/>
          </p:nvPr>
        </p:nvSpPr>
        <p:spPr/>
        <p:txBody>
          <a:bodyPr>
            <a:normAutofit lnSpcReduction="10000"/>
          </a:bodyPr>
          <a:lstStyle/>
          <a:p>
            <a:r>
              <a:rPr lang="en-US" dirty="0">
                <a:hlinkClick r:id="rId2"/>
              </a:rPr>
              <a:t>Legal Affairs</a:t>
            </a:r>
            <a:endParaRPr lang="en-US" dirty="0"/>
          </a:p>
          <a:p>
            <a:r>
              <a:rPr lang="en-US" dirty="0">
                <a:hlinkClick r:id="rId3"/>
              </a:rPr>
              <a:t>DMCA</a:t>
            </a:r>
            <a:endParaRPr lang="en-US" dirty="0"/>
          </a:p>
          <a:p>
            <a:r>
              <a:rPr lang="en-US" dirty="0">
                <a:hlinkClick r:id="rId4"/>
              </a:rPr>
              <a:t>Licensing</a:t>
            </a:r>
            <a:endParaRPr lang="en-US" dirty="0"/>
          </a:p>
          <a:p>
            <a:r>
              <a:rPr lang="en-US" dirty="0">
                <a:hlinkClick r:id="rId5"/>
              </a:rPr>
              <a:t>Trademark Policy</a:t>
            </a:r>
            <a:endParaRPr lang="en-US" dirty="0"/>
          </a:p>
          <a:p>
            <a:r>
              <a:rPr lang="en-US" dirty="0">
                <a:hlinkClick r:id="rId6"/>
              </a:rPr>
              <a:t>Public Records</a:t>
            </a:r>
            <a:endParaRPr lang="en-US" dirty="0"/>
          </a:p>
          <a:p>
            <a:r>
              <a:rPr lang="en-US" dirty="0">
                <a:hlinkClick r:id="rId7"/>
              </a:rPr>
              <a:t>Privacy Policy</a:t>
            </a:r>
            <a:endParaRPr lang="en-US" dirty="0"/>
          </a:p>
          <a:p>
            <a:r>
              <a:rPr lang="en-US" dirty="0">
                <a:hlinkClick r:id="rId8"/>
              </a:rPr>
              <a:t>Export Information</a:t>
            </a:r>
            <a:endParaRPr lang="en-US" dirty="0"/>
          </a:p>
          <a:p>
            <a:r>
              <a:rPr lang="en-US" dirty="0">
                <a:hlinkClick r:id="rId9"/>
              </a:rPr>
              <a:t>Licensing FAQ</a:t>
            </a:r>
            <a:endParaRPr lang="en-US" dirty="0"/>
          </a:p>
          <a:p>
            <a:r>
              <a:rPr lang="en-US" dirty="0">
                <a:hlinkClick r:id="rId10"/>
              </a:rPr>
              <a:t>Contacts</a:t>
            </a:r>
            <a:endParaRPr lang="en-US" dirty="0"/>
          </a:p>
          <a:p>
            <a:endParaRPr lang="en-US" dirty="0"/>
          </a:p>
        </p:txBody>
      </p:sp>
      <p:sp>
        <p:nvSpPr>
          <p:cNvPr id="4" name="Slide Number Placeholder 3">
            <a:extLst>
              <a:ext uri="{FF2B5EF4-FFF2-40B4-BE49-F238E27FC236}">
                <a16:creationId xmlns:a16="http://schemas.microsoft.com/office/drawing/2014/main" id="{FD23FCED-8124-A743-BDCA-5E09E7CCE4E5}"/>
              </a:ext>
            </a:extLst>
          </p:cNvPr>
          <p:cNvSpPr>
            <a:spLocks noGrp="1"/>
          </p:cNvSpPr>
          <p:nvPr>
            <p:ph type="sldNum" sz="quarter" idx="12"/>
          </p:nvPr>
        </p:nvSpPr>
        <p:spPr/>
        <p:txBody>
          <a:bodyPr/>
          <a:lstStyle/>
          <a:p>
            <a:fld id="{A77B158F-6B18-1A44-85DB-462F9D389DFB}" type="slidenum">
              <a:rPr lang="en-US" smtClean="0"/>
              <a:t>45</a:t>
            </a:fld>
            <a:endParaRPr lang="en-US"/>
          </a:p>
        </p:txBody>
      </p:sp>
    </p:spTree>
    <p:extLst>
      <p:ext uri="{BB962C8B-B14F-4D97-AF65-F5344CB8AC3E}">
        <p14:creationId xmlns:p14="http://schemas.microsoft.com/office/powerpoint/2010/main" val="454704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C18D6D-B10D-FD47-A1BE-5D90D1633EFC}"/>
              </a:ext>
            </a:extLst>
          </p:cNvPr>
          <p:cNvSpPr>
            <a:spLocks noGrp="1"/>
          </p:cNvSpPr>
          <p:nvPr>
            <p:ph type="title"/>
          </p:nvPr>
        </p:nvSpPr>
        <p:spPr>
          <a:xfrm>
            <a:off x="11612879" y="8625015"/>
            <a:ext cx="11084975" cy="3435180"/>
          </a:xfrm>
        </p:spPr>
        <p:txBody>
          <a:bodyPr>
            <a:normAutofit fontScale="90000"/>
          </a:bodyPr>
          <a:lstStyle/>
          <a:p>
            <a:r>
              <a:rPr lang="en-US" dirty="0"/>
              <a:t>Thank You!</a:t>
            </a:r>
            <a:br>
              <a:rPr lang="en-US" dirty="0"/>
            </a:br>
            <a:r>
              <a:rPr lang="en-US" dirty="0"/>
              <a:t>@</a:t>
            </a:r>
            <a:r>
              <a:rPr lang="en-US" dirty="0" err="1"/>
              <a:t>samruby</a:t>
            </a:r>
            <a:br>
              <a:rPr lang="en-US" dirty="0"/>
            </a:br>
            <a:r>
              <a:rPr lang="en-US" dirty="0"/>
              <a:t>@</a:t>
            </a:r>
            <a:r>
              <a:rPr lang="en-US" dirty="0" err="1"/>
              <a:t>TheASF</a:t>
            </a:r>
            <a:endParaRPr lang="en-US" dirty="0"/>
          </a:p>
        </p:txBody>
      </p:sp>
      <p:sp>
        <p:nvSpPr>
          <p:cNvPr id="2" name="TextBox 1">
            <a:extLst>
              <a:ext uri="{FF2B5EF4-FFF2-40B4-BE49-F238E27FC236}">
                <a16:creationId xmlns:a16="http://schemas.microsoft.com/office/drawing/2014/main" id="{6B9AB132-B67C-8748-BB41-CF7ADFBBF2CB}"/>
              </a:ext>
            </a:extLst>
          </p:cNvPr>
          <p:cNvSpPr txBox="1"/>
          <p:nvPr/>
        </p:nvSpPr>
        <p:spPr>
          <a:xfrm>
            <a:off x="1371600" y="11696325"/>
            <a:ext cx="10821988" cy="830997"/>
          </a:xfrm>
          <a:prstGeom prst="rect">
            <a:avLst/>
          </a:prstGeom>
          <a:noFill/>
        </p:spPr>
        <p:txBody>
          <a:bodyPr wrap="square" rtlCol="0">
            <a:spAutoFit/>
          </a:bodyPr>
          <a:lstStyle/>
          <a:p>
            <a:r>
              <a:rPr lang="en-US" sz="4800" dirty="0">
                <a:solidFill>
                  <a:schemeClr val="bg1"/>
                </a:solidFill>
              </a:rPr>
              <a:t>https://</a:t>
            </a:r>
            <a:r>
              <a:rPr lang="en-US" sz="4800" dirty="0" err="1">
                <a:solidFill>
                  <a:schemeClr val="bg1"/>
                </a:solidFill>
              </a:rPr>
              <a:t>s.apache.org</a:t>
            </a:r>
            <a:r>
              <a:rPr lang="en-US" sz="4800" dirty="0">
                <a:solidFill>
                  <a:schemeClr val="bg1"/>
                </a:solidFill>
              </a:rPr>
              <a:t>/ACNA-2019-SotF</a:t>
            </a:r>
          </a:p>
        </p:txBody>
      </p:sp>
    </p:spTree>
    <p:extLst>
      <p:ext uri="{BB962C8B-B14F-4D97-AF65-F5344CB8AC3E}">
        <p14:creationId xmlns:p14="http://schemas.microsoft.com/office/powerpoint/2010/main" val="219454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16B5D-EAFB-7D4D-BF82-C3D538024E14}"/>
              </a:ext>
            </a:extLst>
          </p:cNvPr>
          <p:cNvSpPr>
            <a:spLocks noGrp="1"/>
          </p:cNvSpPr>
          <p:nvPr>
            <p:ph type="title"/>
          </p:nvPr>
        </p:nvSpPr>
        <p:spPr/>
        <p:txBody>
          <a:bodyPr/>
          <a:lstStyle/>
          <a:p>
            <a:r>
              <a:rPr lang="en-US" dirty="0"/>
              <a:t>We’ve grown a bit since then</a:t>
            </a:r>
          </a:p>
        </p:txBody>
      </p:sp>
      <p:pic>
        <p:nvPicPr>
          <p:cNvPr id="6" name="Content Placeholder 5">
            <a:extLst>
              <a:ext uri="{FF2B5EF4-FFF2-40B4-BE49-F238E27FC236}">
                <a16:creationId xmlns:a16="http://schemas.microsoft.com/office/drawing/2014/main" id="{AC0DE078-10F6-944E-B760-30C58C8AFC42}"/>
              </a:ext>
            </a:extLst>
          </p:cNvPr>
          <p:cNvPicPr>
            <a:picLocks noGrp="1" noChangeAspect="1"/>
          </p:cNvPicPr>
          <p:nvPr>
            <p:ph idx="1"/>
          </p:nvPr>
        </p:nvPicPr>
        <p:blipFill>
          <a:blip r:embed="rId2"/>
          <a:stretch>
            <a:fillRect/>
          </a:stretch>
        </p:blipFill>
        <p:spPr>
          <a:xfrm>
            <a:off x="362659" y="4449573"/>
            <a:ext cx="20642326" cy="7194931"/>
          </a:xfrm>
        </p:spPr>
      </p:pic>
      <p:sp>
        <p:nvSpPr>
          <p:cNvPr id="4" name="Slide Number Placeholder 3">
            <a:extLst>
              <a:ext uri="{FF2B5EF4-FFF2-40B4-BE49-F238E27FC236}">
                <a16:creationId xmlns:a16="http://schemas.microsoft.com/office/drawing/2014/main" id="{AF03DEE3-3115-6841-A3A4-AC443233E1A7}"/>
              </a:ext>
            </a:extLst>
          </p:cNvPr>
          <p:cNvSpPr>
            <a:spLocks noGrp="1"/>
          </p:cNvSpPr>
          <p:nvPr>
            <p:ph type="sldNum" sz="quarter" idx="12"/>
          </p:nvPr>
        </p:nvSpPr>
        <p:spPr/>
        <p:txBody>
          <a:bodyPr/>
          <a:lstStyle/>
          <a:p>
            <a:fld id="{A77B158F-6B18-1A44-85DB-462F9D389DFB}" type="slidenum">
              <a:rPr lang="en-US" smtClean="0"/>
              <a:t>5</a:t>
            </a:fld>
            <a:endParaRPr lang="en-US"/>
          </a:p>
        </p:txBody>
      </p:sp>
    </p:spTree>
    <p:extLst>
      <p:ext uri="{BB962C8B-B14F-4D97-AF65-F5344CB8AC3E}">
        <p14:creationId xmlns:p14="http://schemas.microsoft.com/office/powerpoint/2010/main" val="267473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04A7-8030-0A47-8843-E596EB51D852}"/>
              </a:ext>
            </a:extLst>
          </p:cNvPr>
          <p:cNvSpPr>
            <a:spLocks noGrp="1"/>
          </p:cNvSpPr>
          <p:nvPr>
            <p:ph type="title"/>
          </p:nvPr>
        </p:nvSpPr>
        <p:spPr/>
        <p:txBody>
          <a:bodyPr/>
          <a:lstStyle/>
          <a:p>
            <a:r>
              <a:rPr lang="en-US" dirty="0"/>
              <a:t>We’ve grown a bit since then</a:t>
            </a:r>
          </a:p>
        </p:txBody>
      </p:sp>
      <p:pic>
        <p:nvPicPr>
          <p:cNvPr id="6" name="Content Placeholder 5">
            <a:extLst>
              <a:ext uri="{FF2B5EF4-FFF2-40B4-BE49-F238E27FC236}">
                <a16:creationId xmlns:a16="http://schemas.microsoft.com/office/drawing/2014/main" id="{C3D3A042-2A36-8340-A514-DBD516EC4665}"/>
              </a:ext>
            </a:extLst>
          </p:cNvPr>
          <p:cNvPicPr>
            <a:picLocks noGrp="1" noChangeAspect="1"/>
          </p:cNvPicPr>
          <p:nvPr>
            <p:ph idx="1"/>
          </p:nvPr>
        </p:nvPicPr>
        <p:blipFill>
          <a:blip r:embed="rId2"/>
          <a:stretch>
            <a:fillRect/>
          </a:stretch>
        </p:blipFill>
        <p:spPr>
          <a:xfrm>
            <a:off x="328483" y="4523817"/>
            <a:ext cx="21008086" cy="6044692"/>
          </a:xfrm>
        </p:spPr>
      </p:pic>
      <p:sp>
        <p:nvSpPr>
          <p:cNvPr id="4" name="Slide Number Placeholder 3">
            <a:extLst>
              <a:ext uri="{FF2B5EF4-FFF2-40B4-BE49-F238E27FC236}">
                <a16:creationId xmlns:a16="http://schemas.microsoft.com/office/drawing/2014/main" id="{616D13A9-33BD-5446-A6AC-4F5E61944707}"/>
              </a:ext>
            </a:extLst>
          </p:cNvPr>
          <p:cNvSpPr>
            <a:spLocks noGrp="1"/>
          </p:cNvSpPr>
          <p:nvPr>
            <p:ph type="sldNum" sz="quarter" idx="12"/>
          </p:nvPr>
        </p:nvSpPr>
        <p:spPr/>
        <p:txBody>
          <a:bodyPr/>
          <a:lstStyle/>
          <a:p>
            <a:fld id="{A77B158F-6B18-1A44-85DB-462F9D389DFB}" type="slidenum">
              <a:rPr lang="en-US" smtClean="0"/>
              <a:t>6</a:t>
            </a:fld>
            <a:endParaRPr lang="en-US"/>
          </a:p>
        </p:txBody>
      </p:sp>
    </p:spTree>
    <p:extLst>
      <p:ext uri="{BB962C8B-B14F-4D97-AF65-F5344CB8AC3E}">
        <p14:creationId xmlns:p14="http://schemas.microsoft.com/office/powerpoint/2010/main" val="420772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A2038-4075-5B45-9064-ED4235E686CF}"/>
              </a:ext>
            </a:extLst>
          </p:cNvPr>
          <p:cNvSpPr>
            <a:spLocks noGrp="1"/>
          </p:cNvSpPr>
          <p:nvPr>
            <p:ph type="title"/>
          </p:nvPr>
        </p:nvSpPr>
        <p:spPr/>
        <p:txBody>
          <a:bodyPr/>
          <a:lstStyle/>
          <a:p>
            <a:r>
              <a:rPr lang="en-US" dirty="0"/>
              <a:t>We have a strong pipeline</a:t>
            </a:r>
          </a:p>
        </p:txBody>
      </p:sp>
      <p:pic>
        <p:nvPicPr>
          <p:cNvPr id="6" name="Content Placeholder 5">
            <a:extLst>
              <a:ext uri="{FF2B5EF4-FFF2-40B4-BE49-F238E27FC236}">
                <a16:creationId xmlns:a16="http://schemas.microsoft.com/office/drawing/2014/main" id="{90959922-C758-424A-93C4-E6A69B4DAF66}"/>
              </a:ext>
            </a:extLst>
          </p:cNvPr>
          <p:cNvPicPr>
            <a:picLocks noGrp="1" noChangeAspect="1"/>
          </p:cNvPicPr>
          <p:nvPr>
            <p:ph idx="1"/>
          </p:nvPr>
        </p:nvPicPr>
        <p:blipFill>
          <a:blip r:embed="rId2"/>
          <a:stretch>
            <a:fillRect/>
          </a:stretch>
        </p:blipFill>
        <p:spPr>
          <a:xfrm>
            <a:off x="0" y="4218330"/>
            <a:ext cx="21369528" cy="5907024"/>
          </a:xfrm>
        </p:spPr>
      </p:pic>
      <p:sp>
        <p:nvSpPr>
          <p:cNvPr id="4" name="Slide Number Placeholder 3">
            <a:extLst>
              <a:ext uri="{FF2B5EF4-FFF2-40B4-BE49-F238E27FC236}">
                <a16:creationId xmlns:a16="http://schemas.microsoft.com/office/drawing/2014/main" id="{C502FD76-9AF7-854B-AB06-13005CCFBC44}"/>
              </a:ext>
            </a:extLst>
          </p:cNvPr>
          <p:cNvSpPr>
            <a:spLocks noGrp="1"/>
          </p:cNvSpPr>
          <p:nvPr>
            <p:ph type="sldNum" sz="quarter" idx="12"/>
          </p:nvPr>
        </p:nvSpPr>
        <p:spPr/>
        <p:txBody>
          <a:bodyPr/>
          <a:lstStyle/>
          <a:p>
            <a:fld id="{A77B158F-6B18-1A44-85DB-462F9D389DFB}" type="slidenum">
              <a:rPr lang="en-US" smtClean="0"/>
              <a:t>7</a:t>
            </a:fld>
            <a:endParaRPr lang="en-US"/>
          </a:p>
        </p:txBody>
      </p:sp>
    </p:spTree>
    <p:extLst>
      <p:ext uri="{BB962C8B-B14F-4D97-AF65-F5344CB8AC3E}">
        <p14:creationId xmlns:p14="http://schemas.microsoft.com/office/powerpoint/2010/main" val="228363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82520-B4AF-0848-A503-6BBFA05FB8F2}"/>
              </a:ext>
            </a:extLst>
          </p:cNvPr>
          <p:cNvSpPr>
            <a:spLocks noGrp="1"/>
          </p:cNvSpPr>
          <p:nvPr>
            <p:ph type="title"/>
          </p:nvPr>
        </p:nvSpPr>
        <p:spPr>
          <a:xfrm>
            <a:off x="638651" y="483116"/>
            <a:ext cx="19057401" cy="2651126"/>
          </a:xfrm>
        </p:spPr>
        <p:txBody>
          <a:bodyPr/>
          <a:lstStyle/>
          <a:p>
            <a:r>
              <a:rPr lang="en-US" dirty="0"/>
              <a:t>New projects</a:t>
            </a:r>
          </a:p>
        </p:txBody>
      </p:sp>
      <p:sp>
        <p:nvSpPr>
          <p:cNvPr id="3" name="Content Placeholder 2">
            <a:extLst>
              <a:ext uri="{FF2B5EF4-FFF2-40B4-BE49-F238E27FC236}">
                <a16:creationId xmlns:a16="http://schemas.microsoft.com/office/drawing/2014/main" id="{AF894C66-CE48-7B48-B0D3-78895935B35C}"/>
              </a:ext>
            </a:extLst>
          </p:cNvPr>
          <p:cNvSpPr>
            <a:spLocks noGrp="1"/>
          </p:cNvSpPr>
          <p:nvPr>
            <p:ph idx="1"/>
          </p:nvPr>
        </p:nvSpPr>
        <p:spPr>
          <a:xfrm>
            <a:off x="1676620" y="3651250"/>
            <a:ext cx="8035792" cy="8702676"/>
          </a:xfrm>
        </p:spPr>
        <p:txBody>
          <a:bodyPr/>
          <a:lstStyle/>
          <a:p>
            <a:pPr lvl="1"/>
            <a:r>
              <a:rPr lang="en-US" dirty="0" err="1"/>
              <a:t>OpenWhisk</a:t>
            </a:r>
            <a:endParaRPr lang="en-US" dirty="0"/>
          </a:p>
          <a:p>
            <a:pPr lvl="1"/>
            <a:r>
              <a:rPr lang="en-US" dirty="0"/>
              <a:t>Dubbo</a:t>
            </a:r>
          </a:p>
          <a:p>
            <a:pPr lvl="1"/>
            <a:r>
              <a:rPr lang="en-US" dirty="0"/>
              <a:t>PLC4X</a:t>
            </a:r>
          </a:p>
          <a:p>
            <a:pPr lvl="1"/>
            <a:r>
              <a:rPr lang="en-US" dirty="0" err="1"/>
              <a:t>SkyWalking</a:t>
            </a:r>
            <a:endParaRPr lang="en-US" dirty="0"/>
          </a:p>
          <a:p>
            <a:pPr lvl="1"/>
            <a:r>
              <a:rPr lang="en-US" dirty="0"/>
              <a:t>NetBeans</a:t>
            </a:r>
          </a:p>
          <a:p>
            <a:pPr lvl="1"/>
            <a:r>
              <a:rPr lang="en-US" dirty="0" err="1"/>
              <a:t>Unomi</a:t>
            </a:r>
            <a:endParaRPr lang="en-US" dirty="0"/>
          </a:p>
          <a:p>
            <a:pPr lvl="1"/>
            <a:r>
              <a:rPr lang="en-US" dirty="0"/>
              <a:t>Griffin</a:t>
            </a:r>
          </a:p>
        </p:txBody>
      </p:sp>
      <p:sp>
        <p:nvSpPr>
          <p:cNvPr id="4" name="Slide Number Placeholder 3">
            <a:extLst>
              <a:ext uri="{FF2B5EF4-FFF2-40B4-BE49-F238E27FC236}">
                <a16:creationId xmlns:a16="http://schemas.microsoft.com/office/drawing/2014/main" id="{2142A698-AF2E-9648-908F-9C483DF68AB7}"/>
              </a:ext>
            </a:extLst>
          </p:cNvPr>
          <p:cNvSpPr>
            <a:spLocks noGrp="1"/>
          </p:cNvSpPr>
          <p:nvPr>
            <p:ph type="sldNum" sz="quarter" idx="12"/>
          </p:nvPr>
        </p:nvSpPr>
        <p:spPr/>
        <p:txBody>
          <a:bodyPr/>
          <a:lstStyle/>
          <a:p>
            <a:fld id="{A77B158F-6B18-1A44-85DB-462F9D389DFB}" type="slidenum">
              <a:rPr lang="en-US" smtClean="0"/>
              <a:t>8</a:t>
            </a:fld>
            <a:endParaRPr lang="en-US"/>
          </a:p>
        </p:txBody>
      </p:sp>
    </p:spTree>
    <p:extLst>
      <p:ext uri="{BB962C8B-B14F-4D97-AF65-F5344CB8AC3E}">
        <p14:creationId xmlns:p14="http://schemas.microsoft.com/office/powerpoint/2010/main" val="782806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1798-7885-D747-9336-A9BAE97D6284}"/>
              </a:ext>
            </a:extLst>
          </p:cNvPr>
          <p:cNvSpPr>
            <a:spLocks noGrp="1"/>
          </p:cNvSpPr>
          <p:nvPr>
            <p:ph type="title"/>
          </p:nvPr>
        </p:nvSpPr>
        <p:spPr/>
        <p:txBody>
          <a:bodyPr/>
          <a:lstStyle/>
          <a:p>
            <a:r>
              <a:rPr lang="en-US" b="0" dirty="0"/>
              <a:t>Statistics </a:t>
            </a:r>
            <a:endParaRPr lang="en-US" dirty="0"/>
          </a:p>
        </p:txBody>
      </p:sp>
      <p:sp>
        <p:nvSpPr>
          <p:cNvPr id="3" name="Content Placeholder 2">
            <a:extLst>
              <a:ext uri="{FF2B5EF4-FFF2-40B4-BE49-F238E27FC236}">
                <a16:creationId xmlns:a16="http://schemas.microsoft.com/office/drawing/2014/main" id="{EF59FF0C-D3AE-2741-BD69-B94B4238DF9D}"/>
              </a:ext>
            </a:extLst>
          </p:cNvPr>
          <p:cNvSpPr>
            <a:spLocks noGrp="1"/>
          </p:cNvSpPr>
          <p:nvPr>
            <p:ph idx="1"/>
          </p:nvPr>
        </p:nvSpPr>
        <p:spPr/>
        <p:txBody>
          <a:bodyPr/>
          <a:lstStyle/>
          <a:p>
            <a:r>
              <a:rPr lang="en-US" dirty="0"/>
              <a:t>7,036 Committers</a:t>
            </a:r>
          </a:p>
          <a:p>
            <a:r>
              <a:rPr lang="en-US" dirty="0"/>
              <a:t>765 Members</a:t>
            </a:r>
          </a:p>
          <a:p>
            <a:r>
              <a:rPr lang="en-US" dirty="0"/>
              <a:t>203 Committees managing 334 Projects </a:t>
            </a:r>
          </a:p>
          <a:p>
            <a:r>
              <a:rPr lang="en-US" dirty="0"/>
              <a:t>48 Incubating </a:t>
            </a:r>
            <a:r>
              <a:rPr lang="en-US" dirty="0" err="1"/>
              <a:t>Podlings</a:t>
            </a:r>
            <a:r>
              <a:rPr lang="en-US" dirty="0"/>
              <a:t> </a:t>
            </a:r>
          </a:p>
          <a:p>
            <a:endParaRPr lang="en-US" dirty="0"/>
          </a:p>
        </p:txBody>
      </p:sp>
      <p:sp>
        <p:nvSpPr>
          <p:cNvPr id="4" name="Slide Number Placeholder 3">
            <a:extLst>
              <a:ext uri="{FF2B5EF4-FFF2-40B4-BE49-F238E27FC236}">
                <a16:creationId xmlns:a16="http://schemas.microsoft.com/office/drawing/2014/main" id="{8432A48A-9668-7947-A732-F131F15813D2}"/>
              </a:ext>
            </a:extLst>
          </p:cNvPr>
          <p:cNvSpPr>
            <a:spLocks noGrp="1"/>
          </p:cNvSpPr>
          <p:nvPr>
            <p:ph type="sldNum" sz="quarter" idx="12"/>
          </p:nvPr>
        </p:nvSpPr>
        <p:spPr/>
        <p:txBody>
          <a:bodyPr/>
          <a:lstStyle/>
          <a:p>
            <a:fld id="{A77B158F-6B18-1A44-85DB-462F9D389DFB}" type="slidenum">
              <a:rPr lang="en-US" smtClean="0"/>
              <a:t>9</a:t>
            </a:fld>
            <a:endParaRPr lang="en-US"/>
          </a:p>
        </p:txBody>
      </p:sp>
    </p:spTree>
    <p:extLst>
      <p:ext uri="{BB962C8B-B14F-4D97-AF65-F5344CB8AC3E}">
        <p14:creationId xmlns:p14="http://schemas.microsoft.com/office/powerpoint/2010/main" val="536330384"/>
      </p:ext>
    </p:extLst>
  </p:cSld>
  <p:clrMapOvr>
    <a:masterClrMapping/>
  </p:clrMapOvr>
</p:sld>
</file>

<file path=ppt/theme/theme1.xml><?xml version="1.0" encoding="utf-8"?>
<a:theme xmlns:a="http://schemas.openxmlformats.org/drawingml/2006/main" name="Office Theme">
  <a:themeElements>
    <a:clrScheme name="ApacheCon">
      <a:dk1>
        <a:srgbClr val="000000"/>
      </a:dk1>
      <a:lt1>
        <a:srgbClr val="FFFFFF"/>
      </a:lt1>
      <a:dk2>
        <a:srgbClr val="282661"/>
      </a:dk2>
      <a:lt2>
        <a:srgbClr val="E7E6E6"/>
      </a:lt2>
      <a:accent1>
        <a:srgbClr val="662E8D"/>
      </a:accent1>
      <a:accent2>
        <a:srgbClr val="F79A23"/>
      </a:accent2>
      <a:accent3>
        <a:srgbClr val="6D6E71"/>
      </a:accent3>
      <a:accent4>
        <a:srgbClr val="C92037"/>
      </a:accent4>
      <a:accent5>
        <a:srgbClr val="E97826"/>
      </a:accent5>
      <a:accent6>
        <a:srgbClr val="9F2064"/>
      </a:accent6>
      <a:hlink>
        <a:srgbClr val="662E8D"/>
      </a:hlink>
      <a:folHlink>
        <a:srgbClr val="662E8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4973</TotalTime>
  <Words>790</Words>
  <Application>Microsoft Macintosh PowerPoint</Application>
  <PresentationFormat>Custom</PresentationFormat>
  <Paragraphs>210</Paragraphs>
  <Slides>46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Office Theme</vt:lpstr>
      <vt:lpstr>State of the Feather</vt:lpstr>
      <vt:lpstr>Welcome to ApacheCon NA</vt:lpstr>
      <vt:lpstr>Phones were different then</vt:lpstr>
      <vt:lpstr>We were a bit different then</vt:lpstr>
      <vt:lpstr>We’ve grown a bit since then</vt:lpstr>
      <vt:lpstr>We’ve grown a bit since then</vt:lpstr>
      <vt:lpstr>We have a strong pipeline</vt:lpstr>
      <vt:lpstr>New projects</vt:lpstr>
      <vt:lpstr>Statistics </vt:lpstr>
      <vt:lpstr>PowerPoint Presentation</vt:lpstr>
      <vt:lpstr>Overall status</vt:lpstr>
      <vt:lpstr>What we mean by bottom-up</vt:lpstr>
      <vt:lpstr>PowerPoint Presentation</vt:lpstr>
      <vt:lpstr>Fundraising</vt:lpstr>
      <vt:lpstr>Infrastructure</vt:lpstr>
      <vt:lpstr>Community Development</vt:lpstr>
      <vt:lpstr> Conferences</vt:lpstr>
      <vt:lpstr>Travel Assistance</vt:lpstr>
      <vt:lpstr>Marketing and Publicity</vt:lpstr>
      <vt:lpstr>Marketing and Publicity</vt:lpstr>
      <vt:lpstr>Trademarks and Branding</vt:lpstr>
      <vt:lpstr>Legal Affairs</vt:lpstr>
      <vt:lpstr>Treasurer and Finance</vt:lpstr>
      <vt:lpstr>Diversity and Inclusion</vt:lpstr>
      <vt:lpstr>PowerPoint Presentation</vt:lpstr>
      <vt:lpstr>Worth Watching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Places to explore</vt:lpstr>
      <vt:lpstr>Community Links</vt:lpstr>
      <vt:lpstr>Innovation</vt:lpstr>
      <vt:lpstr>Tech Operations</vt:lpstr>
      <vt:lpstr>Press</vt:lpstr>
      <vt:lpstr>Legal</vt:lpstr>
      <vt:lpstr>Thank You! @samruby @TheASF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Tudor Vedeanu</dc:creator>
  <cp:lastModifiedBy>Samuel A Ruby</cp:lastModifiedBy>
  <cp:revision>38</cp:revision>
  <cp:lastPrinted>2019-09-10T14:14:19Z</cp:lastPrinted>
  <dcterms:created xsi:type="dcterms:W3CDTF">2019-08-19T12:18:20Z</dcterms:created>
  <dcterms:modified xsi:type="dcterms:W3CDTF">2019-09-10T14:40:27Z</dcterms:modified>
</cp:coreProperties>
</file>